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1"/>
  </p:notesMasterIdLst>
  <p:sldIdLst>
    <p:sldId id="268" r:id="rId2"/>
    <p:sldId id="284" r:id="rId3"/>
    <p:sldId id="297" r:id="rId4"/>
    <p:sldId id="305" r:id="rId5"/>
    <p:sldId id="310" r:id="rId6"/>
    <p:sldId id="306" r:id="rId7"/>
    <p:sldId id="313" r:id="rId8"/>
    <p:sldId id="314" r:id="rId9"/>
    <p:sldId id="308"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286"/>
    <a:srgbClr val="F3B64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45" autoAdjust="0"/>
    <p:restoredTop sz="85027" autoAdjust="0"/>
  </p:normalViewPr>
  <p:slideViewPr>
    <p:cSldViewPr snapToGrid="0">
      <p:cViewPr varScale="1">
        <p:scale>
          <a:sx n="100" d="100"/>
          <a:sy n="100" d="100"/>
        </p:scale>
        <p:origin x="60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Tree>
    <p:extLst>
      <p:ext uri="{BB962C8B-B14F-4D97-AF65-F5344CB8AC3E}">
        <p14:creationId xmlns:p14="http://schemas.microsoft.com/office/powerpoint/2010/main" val="213447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extLst>
      <p:ext uri="{BB962C8B-B14F-4D97-AF65-F5344CB8AC3E}">
        <p14:creationId xmlns:p14="http://schemas.microsoft.com/office/powerpoint/2010/main" val="35657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extLst>
      <p:ext uri="{BB962C8B-B14F-4D97-AF65-F5344CB8AC3E}">
        <p14:creationId xmlns:p14="http://schemas.microsoft.com/office/powerpoint/2010/main" val="307978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endParaRPr lang="en-GB" dirty="0"/>
          </a:p>
        </p:txBody>
      </p:sp>
    </p:spTree>
    <p:extLst>
      <p:ext uri="{BB962C8B-B14F-4D97-AF65-F5344CB8AC3E}">
        <p14:creationId xmlns:p14="http://schemas.microsoft.com/office/powerpoint/2010/main" val="53154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endParaRPr lang="en-GB" dirty="0"/>
          </a:p>
        </p:txBody>
      </p:sp>
    </p:spTree>
    <p:extLst>
      <p:ext uri="{BB962C8B-B14F-4D97-AF65-F5344CB8AC3E}">
        <p14:creationId xmlns:p14="http://schemas.microsoft.com/office/powerpoint/2010/main" val="31591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5863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78437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02568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0" i="0" kern="1200" dirty="0" err="1">
                <a:solidFill>
                  <a:schemeClr val="tx1"/>
                </a:solidFill>
                <a:effectLst/>
                <a:latin typeface="+mn-lt"/>
                <a:ea typeface="+mn-ea"/>
                <a:cs typeface="+mn-cs"/>
              </a:rPr>
              <a:t>LeaveNoBehind</a:t>
            </a:r>
            <a:r>
              <a:rPr lang="en-US" sz="1100" b="0" i="0" kern="1200" dirty="0">
                <a:solidFill>
                  <a:schemeClr val="tx1"/>
                </a:solidFill>
                <a:effectLst/>
                <a:latin typeface="+mn-lt"/>
                <a:ea typeface="+mn-ea"/>
                <a:cs typeface="+mn-cs"/>
              </a:rPr>
              <a:t> on #SDGs</a:t>
            </a:r>
          </a:p>
        </p:txBody>
      </p:sp>
    </p:spTree>
    <p:extLst>
      <p:ext uri="{BB962C8B-B14F-4D97-AF65-F5344CB8AC3E}">
        <p14:creationId xmlns:p14="http://schemas.microsoft.com/office/powerpoint/2010/main" val="305847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dirty="0"/>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tiff"/><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mailto:kmubea@data4sdgs.org" TargetMode="External"/><Relationship Id="rId9"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hyperlink" Target="http://www.data4sdgs.org/resources/preserving-lake-sulunga-satellite-data-technology" TargetMode="External"/><Relationship Id="rId3" Type="http://schemas.openxmlformats.org/officeDocument/2006/relationships/slideLayout" Target="../slideLayouts/slideLayout2.xml"/><Relationship Id="rId7" Type="http://schemas.openxmlformats.org/officeDocument/2006/relationships/image" Target="../media/image5.emf"/><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11" Type="http://schemas.openxmlformats.org/officeDocument/2006/relationships/image" Target="../media/image10.png"/><Relationship Id="rId5" Type="http://schemas.openxmlformats.org/officeDocument/2006/relationships/image" Target="../media/image3.emf"/><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hyperlink" Target="https://drive.google.com/open?id=19LQdkkmbKWP7Poy8yLmPTahPzmhGMgRD"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hyperlink" Target="https://www.undispatch.com/how-satellite-data-can-fight-illegal-mining-in-ghana/"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data4sdgs.org/resources/ardc-lessons-learned-one-year-post-launch" TargetMode="External"/><Relationship Id="rId3" Type="http://schemas.openxmlformats.org/officeDocument/2006/relationships/image" Target="../media/image3.emf"/><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s://www.digitalearthafrica.org/" TargetMode="External"/><Relationship Id="rId13" Type="http://schemas.openxmlformats.org/officeDocument/2006/relationships/hyperlink" Target="https://opendatacube.slack.com/" TargetMode="External"/><Relationship Id="rId18" Type="http://schemas.openxmlformats.org/officeDocument/2006/relationships/image" Target="../media/image20.png"/><Relationship Id="rId3" Type="http://schemas.openxmlformats.org/officeDocument/2006/relationships/image" Target="../media/image3.emf"/><Relationship Id="rId7" Type="http://schemas.openxmlformats.org/officeDocument/2006/relationships/image" Target="../media/image15.png"/><Relationship Id="rId12" Type="http://schemas.openxmlformats.org/officeDocument/2006/relationships/hyperlink" Target="https://github.com/digitalearthafrica/deafrica-sandbox-notebooks" TargetMode="External"/><Relationship Id="rId17" Type="http://schemas.openxmlformats.org/officeDocument/2006/relationships/hyperlink" Target="https://www.digitalearthafrica.org/co-designing-product-development-address-food-security-africa" TargetMode="External"/><Relationship Id="rId2" Type="http://schemas.openxmlformats.org/officeDocument/2006/relationships/notesSlide" Target="../notesSlides/notesSlide8.xml"/><Relationship Id="rId16" Type="http://schemas.openxmlformats.org/officeDocument/2006/relationships/hyperlink" Target="https://explorer.digitalearth.africa/" TargetMode="External"/><Relationship Id="rId1" Type="http://schemas.openxmlformats.org/officeDocument/2006/relationships/slideLayout" Target="../slideLayouts/slideLayout10.xml"/><Relationship Id="rId6" Type="http://schemas.openxmlformats.org/officeDocument/2006/relationships/image" Target="../media/image6.emf"/><Relationship Id="rId11" Type="http://schemas.openxmlformats.org/officeDocument/2006/relationships/hyperlink" Target="https://www.digitalearthafrica.org/index.php/news/policy-leaders-see-benefits-earth-observations-simiyu-agriculture-show" TargetMode="External"/><Relationship Id="rId5" Type="http://schemas.openxmlformats.org/officeDocument/2006/relationships/image" Target="../media/image5.emf"/><Relationship Id="rId15" Type="http://schemas.openxmlformats.org/officeDocument/2006/relationships/hyperlink" Target="https://sandbox.digitalearth.africa/" TargetMode="External"/><Relationship Id="rId10" Type="http://schemas.openxmlformats.org/officeDocument/2006/relationships/image" Target="../media/image19.jpeg"/><Relationship Id="rId4" Type="http://schemas.openxmlformats.org/officeDocument/2006/relationships/image" Target="../media/image2.emf"/><Relationship Id="rId9" Type="http://schemas.openxmlformats.org/officeDocument/2006/relationships/image" Target="../media/image18.png"/><Relationship Id="rId14" Type="http://schemas.openxmlformats.org/officeDocument/2006/relationships/hyperlink" Target="https://maps.digitalearth.africa/"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mailto:kmubea@data4sdgs.org" TargetMode="External"/><Relationship Id="rId3" Type="http://schemas.openxmlformats.org/officeDocument/2006/relationships/image" Target="../media/image3.emf"/><Relationship Id="rId7" Type="http://schemas.openxmlformats.org/officeDocument/2006/relationships/hyperlink" Target="http://www.data4sdg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emf"/><Relationship Id="rId11" Type="http://schemas.openxmlformats.org/officeDocument/2006/relationships/image" Target="../media/image22.jpg"/><Relationship Id="rId5" Type="http://schemas.openxmlformats.org/officeDocument/2006/relationships/image" Target="../media/image5.emf"/><Relationship Id="rId10" Type="http://schemas.openxmlformats.org/officeDocument/2006/relationships/image" Target="../media/image4.emf"/><Relationship Id="rId4" Type="http://schemas.openxmlformats.org/officeDocument/2006/relationships/image" Target="../media/image2.emf"/><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5" name="Picture 14">
            <a:extLst>
              <a:ext uri="{FF2B5EF4-FFF2-40B4-BE49-F238E27FC236}">
                <a16:creationId xmlns:a16="http://schemas.microsoft.com/office/drawing/2014/main" id="{BAEE6A66-1DAE-294A-83F3-23D46C901131}"/>
              </a:ext>
            </a:extLst>
          </p:cNvPr>
          <p:cNvPicPr>
            <a:picLocks noChangeAspect="1"/>
          </p:cNvPicPr>
          <p:nvPr/>
        </p:nvPicPr>
        <p:blipFill rotWithShape="1">
          <a:blip r:embed="rId3"/>
          <a:srcRect l="31169" t="2080" r="13751"/>
          <a:stretch/>
        </p:blipFill>
        <p:spPr>
          <a:xfrm>
            <a:off x="4573120" y="2082980"/>
            <a:ext cx="4718304" cy="4718304"/>
          </a:xfrm>
          <a:prstGeom prst="ellipse">
            <a:avLst/>
          </a:prstGeom>
        </p:spPr>
      </p:pic>
      <p:sp>
        <p:nvSpPr>
          <p:cNvPr id="57" name="Shape 57"/>
          <p:cNvSpPr txBox="1"/>
          <p:nvPr/>
        </p:nvSpPr>
        <p:spPr>
          <a:xfrm>
            <a:off x="242419" y="2081860"/>
            <a:ext cx="3574384" cy="2689857"/>
          </a:xfrm>
          <a:prstGeom prst="rect">
            <a:avLst/>
          </a:prstGeom>
          <a:noFill/>
          <a:ln>
            <a:noFill/>
          </a:ln>
        </p:spPr>
        <p:txBody>
          <a:bodyPr wrap="square" lIns="91425" tIns="91425" rIns="91425" bIns="91425" anchor="t" anchorCtr="0">
            <a:noAutofit/>
          </a:bodyPr>
          <a:lstStyle/>
          <a:p>
            <a:r>
              <a:rPr lang="es-ES" sz="2000" b="1" dirty="0" err="1">
                <a:solidFill>
                  <a:srgbClr val="324286"/>
                </a:solidFill>
              </a:rPr>
              <a:t>Earth</a:t>
            </a:r>
            <a:r>
              <a:rPr lang="es-ES" sz="2000" b="1" dirty="0">
                <a:solidFill>
                  <a:srgbClr val="324286"/>
                </a:solidFill>
              </a:rPr>
              <a:t> </a:t>
            </a:r>
            <a:r>
              <a:rPr lang="es-ES" sz="2000" b="1" dirty="0" err="1">
                <a:solidFill>
                  <a:srgbClr val="324286"/>
                </a:solidFill>
              </a:rPr>
              <a:t>Observation</a:t>
            </a:r>
            <a:r>
              <a:rPr lang="es-ES" sz="2000" b="1" dirty="0">
                <a:solidFill>
                  <a:srgbClr val="324286"/>
                </a:solidFill>
              </a:rPr>
              <a:t> apoya la toma de decisiones informada y el monitoreo oportuno de los ODS</a:t>
            </a:r>
          </a:p>
          <a:p>
            <a:pPr lvl="0"/>
            <a:endParaRPr lang="en-GB" sz="2000" b="1" dirty="0">
              <a:solidFill>
                <a:srgbClr val="324286"/>
              </a:solidFill>
            </a:endParaRPr>
          </a:p>
          <a:p>
            <a:pPr lvl="0"/>
            <a:endParaRPr lang="en-GB" sz="2400" dirty="0"/>
          </a:p>
          <a:p>
            <a:pPr lvl="0"/>
            <a:r>
              <a:rPr lang="en-GB" sz="1100" b="1" dirty="0">
                <a:solidFill>
                  <a:srgbClr val="324286"/>
                </a:solidFill>
                <a:latin typeface="Arial" panose="020B0604020202020204" pitchFamily="34" charset="0"/>
                <a:cs typeface="Arial" panose="020B0604020202020204" pitchFamily="34" charset="0"/>
              </a:rPr>
              <a:t>Kenneth Mubea, PhD</a:t>
            </a:r>
          </a:p>
          <a:p>
            <a:pPr lvl="0"/>
            <a:r>
              <a:rPr lang="en-GB" sz="1100" dirty="0">
                <a:solidFill>
                  <a:srgbClr val="324286"/>
                </a:solidFill>
                <a:latin typeface="Arial" panose="020B0604020202020204" pitchFamily="34" charset="0"/>
                <a:cs typeface="Arial" panose="020B0604020202020204" pitchFamily="34" charset="0"/>
              </a:rPr>
              <a:t>Global Partnership for Sustainable Development Data</a:t>
            </a:r>
          </a:p>
          <a:p>
            <a:pPr lvl="0"/>
            <a:endParaRPr lang="en-GB" sz="1100" b="1" dirty="0">
              <a:solidFill>
                <a:srgbClr val="324286"/>
              </a:solidFill>
              <a:latin typeface="Arial" panose="020B0604020202020204" pitchFamily="34" charset="0"/>
              <a:cs typeface="Arial" panose="020B0604020202020204" pitchFamily="34" charset="0"/>
            </a:endParaRPr>
          </a:p>
          <a:p>
            <a:pPr marL="0" lvl="0" indent="0" rtl="0">
              <a:spcBef>
                <a:spcPts val="0"/>
              </a:spcBef>
              <a:buNone/>
            </a:pPr>
            <a:r>
              <a:rPr lang="en-GB" sz="1100" dirty="0">
                <a:solidFill>
                  <a:srgbClr val="324286"/>
                </a:solidFill>
                <a:latin typeface="Arial" panose="020B0604020202020204" pitchFamily="34" charset="0"/>
                <a:cs typeface="Arial" panose="020B0604020202020204" pitchFamily="34" charset="0"/>
              </a:rPr>
              <a:t>August 2020</a:t>
            </a:r>
          </a:p>
          <a:p>
            <a:pPr marL="0" lvl="0" indent="0" rtl="0">
              <a:spcBef>
                <a:spcPts val="0"/>
              </a:spcBef>
              <a:buNone/>
            </a:pPr>
            <a:r>
              <a:rPr lang="en-GB" sz="1100" dirty="0">
                <a:solidFill>
                  <a:srgbClr val="324286"/>
                </a:solidFill>
                <a:latin typeface="Arial" panose="020B0604020202020204" pitchFamily="34" charset="0"/>
                <a:cs typeface="Arial" panose="020B0604020202020204" pitchFamily="34" charset="0"/>
                <a:hlinkClick r:id="rId4"/>
              </a:rPr>
              <a:t>kmubea@data4sdgs.org</a:t>
            </a:r>
            <a:r>
              <a:rPr lang="en-GB" sz="1100" dirty="0">
                <a:solidFill>
                  <a:srgbClr val="324286"/>
                </a:solidFill>
                <a:latin typeface="Arial" panose="020B0604020202020204" pitchFamily="34" charset="0"/>
                <a:cs typeface="Arial" panose="020B0604020202020204" pitchFamily="34" charset="0"/>
              </a:rPr>
              <a:t> </a:t>
            </a:r>
            <a:endParaRPr lang="en" sz="1100" dirty="0">
              <a:solidFill>
                <a:srgbClr val="324286"/>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0791C80-E5E3-4753-BE5B-5FF9C991053C}"/>
              </a:ext>
            </a:extLst>
          </p:cNvPr>
          <p:cNvPicPr>
            <a:picLocks noChangeAspect="1"/>
          </p:cNvPicPr>
          <p:nvPr/>
        </p:nvPicPr>
        <p:blipFill>
          <a:blip r:embed="rId5"/>
          <a:stretch>
            <a:fillRect/>
          </a:stretch>
        </p:blipFill>
        <p:spPr>
          <a:xfrm>
            <a:off x="640095" y="334813"/>
            <a:ext cx="2555951" cy="887028"/>
          </a:xfrm>
          <a:prstGeom prst="rect">
            <a:avLst/>
          </a:prstGeom>
        </p:spPr>
      </p:pic>
      <p:sp>
        <p:nvSpPr>
          <p:cNvPr id="3" name="Oval 2">
            <a:extLst>
              <a:ext uri="{FF2B5EF4-FFF2-40B4-BE49-F238E27FC236}">
                <a16:creationId xmlns:a16="http://schemas.microsoft.com/office/drawing/2014/main" id="{21C3DC0E-F8B5-4E3E-8182-84B775E99F56}"/>
              </a:ext>
            </a:extLst>
          </p:cNvPr>
          <p:cNvSpPr/>
          <p:nvPr/>
        </p:nvSpPr>
        <p:spPr>
          <a:xfrm>
            <a:off x="6954982" y="583276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704594D2-4352-4E96-9447-379AEBEFBF55}"/>
              </a:ext>
            </a:extLst>
          </p:cNvPr>
          <p:cNvGrpSpPr/>
          <p:nvPr/>
        </p:nvGrpSpPr>
        <p:grpSpPr>
          <a:xfrm>
            <a:off x="4219241" y="1734661"/>
            <a:ext cx="5441952" cy="5414942"/>
            <a:chOff x="1547609" y="1734661"/>
            <a:chExt cx="5441952" cy="5414942"/>
          </a:xfrm>
        </p:grpSpPr>
        <p:pic>
          <p:nvPicPr>
            <p:cNvPr id="5" name="Picture 4">
              <a:extLst>
                <a:ext uri="{FF2B5EF4-FFF2-40B4-BE49-F238E27FC236}">
                  <a16:creationId xmlns:a16="http://schemas.microsoft.com/office/drawing/2014/main" id="{55664DB5-9FA2-48C5-9551-80A3CF50A5B9}"/>
                </a:ext>
              </a:extLst>
            </p:cNvPr>
            <p:cNvPicPr>
              <a:picLocks noChangeAspect="1"/>
            </p:cNvPicPr>
            <p:nvPr/>
          </p:nvPicPr>
          <p:blipFill>
            <a:blip r:embed="rId6"/>
            <a:stretch>
              <a:fillRect/>
            </a:stretch>
          </p:blipFill>
          <p:spPr>
            <a:xfrm>
              <a:off x="1547609" y="1734661"/>
              <a:ext cx="5441952" cy="5414942"/>
            </a:xfrm>
            <a:prstGeom prst="rect">
              <a:avLst/>
            </a:prstGeom>
          </p:spPr>
        </p:pic>
        <p:sp>
          <p:nvSpPr>
            <p:cNvPr id="12" name="Oval 11">
              <a:extLst>
                <a:ext uri="{FF2B5EF4-FFF2-40B4-BE49-F238E27FC236}">
                  <a16:creationId xmlns:a16="http://schemas.microsoft.com/office/drawing/2014/main" id="{0BC0CB35-69A6-6B4C-8E57-1476A8304D6C}"/>
                </a:ext>
              </a:extLst>
            </p:cNvPr>
            <p:cNvSpPr/>
            <p:nvPr/>
          </p:nvSpPr>
          <p:spPr>
            <a:xfrm>
              <a:off x="1908313" y="2081860"/>
              <a:ext cx="4720544" cy="4720544"/>
            </a:xfrm>
            <a:prstGeom prst="ellipse">
              <a:avLst/>
            </a:prstGeom>
            <a:solidFill>
              <a:srgbClr val="324286">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9227C20-E997-4626-B6DD-EAB6C4A42421}"/>
                </a:ext>
              </a:extLst>
            </p:cNvPr>
            <p:cNvPicPr>
              <a:picLocks noChangeAspect="1"/>
            </p:cNvPicPr>
            <p:nvPr/>
          </p:nvPicPr>
          <p:blipFill>
            <a:blip r:embed="rId7"/>
            <a:stretch>
              <a:fillRect/>
            </a:stretch>
          </p:blipFill>
          <p:spPr>
            <a:xfrm>
              <a:off x="4361026" y="4094292"/>
              <a:ext cx="1511514" cy="658010"/>
            </a:xfrm>
            <a:prstGeom prst="rect">
              <a:avLst/>
            </a:prstGeom>
          </p:spPr>
        </p:pic>
      </p:grpSp>
      <p:pic>
        <p:nvPicPr>
          <p:cNvPr id="13" name="Picture 12">
            <a:extLst>
              <a:ext uri="{FF2B5EF4-FFF2-40B4-BE49-F238E27FC236}">
                <a16:creationId xmlns:a16="http://schemas.microsoft.com/office/drawing/2014/main" id="{2A47C0B2-77E2-AE44-B931-4AD87405DD74}"/>
              </a:ext>
            </a:extLst>
          </p:cNvPr>
          <p:cNvPicPr>
            <a:picLocks noChangeAspect="1"/>
          </p:cNvPicPr>
          <p:nvPr/>
        </p:nvPicPr>
        <p:blipFill>
          <a:blip r:embed="rId8"/>
          <a:stretch>
            <a:fillRect/>
          </a:stretch>
        </p:blipFill>
        <p:spPr>
          <a:xfrm>
            <a:off x="371930" y="3535920"/>
            <a:ext cx="454125" cy="58200"/>
          </a:xfrm>
          <a:prstGeom prst="rect">
            <a:avLst/>
          </a:prstGeom>
        </p:spPr>
      </p:pic>
      <p:pic>
        <p:nvPicPr>
          <p:cNvPr id="16" name="Picture 15">
            <a:extLst>
              <a:ext uri="{FF2B5EF4-FFF2-40B4-BE49-F238E27FC236}">
                <a16:creationId xmlns:a16="http://schemas.microsoft.com/office/drawing/2014/main" id="{605D6852-F26F-D040-AFFF-6EA1958C4CC3}"/>
              </a:ext>
            </a:extLst>
          </p:cNvPr>
          <p:cNvPicPr>
            <a:picLocks noChangeAspect="1"/>
          </p:cNvPicPr>
          <p:nvPr/>
        </p:nvPicPr>
        <p:blipFill>
          <a:blip r:embed="rId9">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6954982" y="277810"/>
            <a:ext cx="1378476" cy="918984"/>
          </a:xfrm>
          <a:prstGeom prst="rect">
            <a:avLst/>
          </a:prstGeom>
          <a:solidFill>
            <a:schemeClr val="lt1"/>
          </a:solidFill>
        </p:spPr>
      </p:pic>
    </p:spTree>
    <p:extLst>
      <p:ext uri="{BB962C8B-B14F-4D97-AF65-F5344CB8AC3E}">
        <p14:creationId xmlns:p14="http://schemas.microsoft.com/office/powerpoint/2010/main" val="194348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21" name="Group 20">
            <a:extLst>
              <a:ext uri="{FF2B5EF4-FFF2-40B4-BE49-F238E27FC236}">
                <a16:creationId xmlns:a16="http://schemas.microsoft.com/office/drawing/2014/main" id="{CBEC24B5-1262-884B-8B04-B5997A422954}"/>
              </a:ext>
            </a:extLst>
          </p:cNvPr>
          <p:cNvGrpSpPr/>
          <p:nvPr/>
        </p:nvGrpSpPr>
        <p:grpSpPr>
          <a:xfrm>
            <a:off x="-775855" y="-1472047"/>
            <a:ext cx="3988182" cy="3968389"/>
            <a:chOff x="-1114000" y="2548616"/>
            <a:chExt cx="3801781" cy="3782912"/>
          </a:xfrm>
        </p:grpSpPr>
        <p:pic>
          <p:nvPicPr>
            <p:cNvPr id="24" name="Picture 23">
              <a:extLst>
                <a:ext uri="{FF2B5EF4-FFF2-40B4-BE49-F238E27FC236}">
                  <a16:creationId xmlns:a16="http://schemas.microsoft.com/office/drawing/2014/main" id="{F29E4A29-06EE-7042-B444-44D3092B7F82}"/>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5" name="Oval 24">
              <a:extLst>
                <a:ext uri="{FF2B5EF4-FFF2-40B4-BE49-F238E27FC236}">
                  <a16:creationId xmlns:a16="http://schemas.microsoft.com/office/drawing/2014/main" id="{27BBB94F-9B5A-A645-8F05-A191A291610B}"/>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04648"/>
            <a:ext cx="1352734" cy="469459"/>
          </a:xfrm>
          <a:prstGeom prst="rect">
            <a:avLst/>
          </a:prstGeom>
        </p:spPr>
      </p:pic>
      <p:sp>
        <p:nvSpPr>
          <p:cNvPr id="22" name="Shape 70">
            <a:extLst>
              <a:ext uri="{FF2B5EF4-FFF2-40B4-BE49-F238E27FC236}">
                <a16:creationId xmlns:a16="http://schemas.microsoft.com/office/drawing/2014/main" id="{BE018B81-3CF7-4D46-A2EE-05F3C8934B08}"/>
              </a:ext>
            </a:extLst>
          </p:cNvPr>
          <p:cNvSpPr txBox="1"/>
          <p:nvPr/>
        </p:nvSpPr>
        <p:spPr>
          <a:xfrm>
            <a:off x="569024" y="535109"/>
            <a:ext cx="2173147" cy="1722570"/>
          </a:xfrm>
          <a:prstGeom prst="rect">
            <a:avLst/>
          </a:prstGeom>
          <a:noFill/>
          <a:ln>
            <a:noFill/>
          </a:ln>
        </p:spPr>
        <p:txBody>
          <a:bodyPr wrap="square" lIns="91425" tIns="91425" rIns="91425" bIns="91425" anchor="t" anchorCtr="0">
            <a:noAutofit/>
          </a:bodyPr>
          <a:lstStyle/>
          <a:p>
            <a:pPr lvl="0"/>
            <a:r>
              <a:rPr lang="es-ES" sz="2200" dirty="0">
                <a:solidFill>
                  <a:srgbClr val="FFFFFF"/>
                </a:solidFill>
                <a:latin typeface="Arial" panose="020B0604020202020204" pitchFamily="34" charset="0"/>
                <a:cs typeface="Arial" panose="020B0604020202020204" pitchFamily="34" charset="0"/>
              </a:rPr>
              <a:t>Una visión general de la Asociación Mundial
</a:t>
            </a:r>
            <a:endParaRPr lang="en" sz="2200" dirty="0">
              <a:solidFill>
                <a:srgbClr val="FFFF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09BE405-5E0D-48CB-8D3F-73F0BC76B057}"/>
              </a:ext>
            </a:extLst>
          </p:cNvPr>
          <p:cNvSpPr txBox="1"/>
          <p:nvPr/>
        </p:nvSpPr>
        <p:spPr>
          <a:xfrm>
            <a:off x="8285019" y="4655128"/>
            <a:ext cx="595745" cy="246221"/>
          </a:xfrm>
          <a:prstGeom prst="rect">
            <a:avLst/>
          </a:prstGeom>
          <a:noFill/>
        </p:spPr>
        <p:txBody>
          <a:bodyPr wrap="square" rtlCol="0">
            <a:spAutoFit/>
          </a:bodyPr>
          <a:lstStyle/>
          <a:p>
            <a:r>
              <a:rPr lang="en" sz="1000" dirty="0">
                <a:solidFill>
                  <a:srgbClr val="324286"/>
                </a:solidFill>
                <a:latin typeface="Arial" panose="020B0604020202020204" pitchFamily="34" charset="0"/>
                <a:cs typeface="Arial" panose="020B0604020202020204" pitchFamily="34" charset="0"/>
              </a:rPr>
              <a:t>2</a:t>
            </a:r>
            <a:endParaRPr lang="en-GB" sz="1000" dirty="0">
              <a:solidFill>
                <a:srgbClr val="32428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F08469-BA8E-4009-BE5A-6E46A930B7D6}"/>
              </a:ext>
            </a:extLst>
          </p:cNvPr>
          <p:cNvSpPr/>
          <p:nvPr/>
        </p:nvSpPr>
        <p:spPr>
          <a:xfrm>
            <a:off x="4170930" y="752714"/>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sp>
        <p:nvSpPr>
          <p:cNvPr id="3" name="Rectangle 2"/>
          <p:cNvSpPr/>
          <p:nvPr/>
        </p:nvSpPr>
        <p:spPr>
          <a:xfrm>
            <a:off x="4067564" y="1070821"/>
            <a:ext cx="4572000" cy="692497"/>
          </a:xfrm>
          <a:prstGeom prst="rect">
            <a:avLst/>
          </a:prstGeom>
        </p:spPr>
        <p:txBody>
          <a:bodyPr>
            <a:spAutoFit/>
          </a:bodyPr>
          <a:lstStyle/>
          <a:p>
            <a:pPr marL="342900" indent="-342900">
              <a:buFont typeface="Arial" panose="020B0604020202020204" pitchFamily="34" charset="0"/>
              <a:buChar char="•"/>
            </a:pPr>
            <a:endParaRPr lang="en-GB" dirty="0"/>
          </a:p>
          <a:p>
            <a:endParaRPr lang="en-GB" sz="1100" dirty="0"/>
          </a:p>
          <a:p>
            <a:pPr marL="342900" indent="-342900">
              <a:buFont typeface="Arial" panose="020B0604020202020204" pitchFamily="34" charset="0"/>
              <a:buChar char="•"/>
            </a:pPr>
            <a:endParaRPr lang="en-GB" dirty="0"/>
          </a:p>
        </p:txBody>
      </p:sp>
      <p:sp>
        <p:nvSpPr>
          <p:cNvPr id="4" name="Rectangle 3"/>
          <p:cNvSpPr/>
          <p:nvPr/>
        </p:nvSpPr>
        <p:spPr>
          <a:xfrm>
            <a:off x="3518026" y="201434"/>
            <a:ext cx="5519294" cy="4478149"/>
          </a:xfrm>
          <a:prstGeom prst="rect">
            <a:avLst/>
          </a:prstGeom>
        </p:spPr>
        <p:txBody>
          <a:bodyPr wrap="square">
            <a:spAutoFit/>
          </a:bodyPr>
          <a:lstStyle/>
          <a:p>
            <a:pPr marL="342900" indent="-342900">
              <a:buFont typeface="Arial" panose="020B0604020202020204" pitchFamily="34" charset="0"/>
              <a:buChar char="•"/>
            </a:pPr>
            <a:r>
              <a:rPr lang="es-ES" sz="1200" dirty="0">
                <a:solidFill>
                  <a:srgbClr val="324286"/>
                </a:solidFill>
              </a:rPr>
              <a:t>La Alianza Mundial para los Datos de Desarrollo Sostenible se puso en marcha en 2015 para garantizar que los gobiernos, las empresas, los inversores y la sociedad civil utilicen más y mejores datos para lograr y monitorear los ODS</a:t>
            </a:r>
          </a:p>
          <a:p>
            <a:pPr marL="342900" indent="-342900">
              <a:buFont typeface="Arial" panose="020B0604020202020204" pitchFamily="34" charset="0"/>
              <a:buChar char="•"/>
            </a:pPr>
            <a:endParaRPr lang="en-US" sz="1200" b="1" dirty="0">
              <a:solidFill>
                <a:srgbClr val="324286"/>
              </a:solidFill>
            </a:endParaRPr>
          </a:p>
          <a:p>
            <a:pPr marL="342900" indent="-342900">
              <a:buFont typeface="Arial" panose="020B0604020202020204" pitchFamily="34" charset="0"/>
              <a:buChar char="•"/>
            </a:pPr>
            <a:r>
              <a:rPr lang="es-ES" sz="1200" dirty="0">
                <a:solidFill>
                  <a:srgbClr val="324286"/>
                </a:solidFill>
              </a:rPr>
              <a:t>Estamos construyendo un movimiento global de más de 250 socios, incluidos gobiernos, empresas, organizaciones internacionales, instituciones académicas, organizaciones de la sociedad civil y otros, comprometidos a aprovechar la revolución de los datos para el desarrollo sostenible</a:t>
            </a:r>
          </a:p>
          <a:p>
            <a:pPr marL="342900" indent="-342900">
              <a:buFont typeface="Arial" panose="020B0604020202020204" pitchFamily="34" charset="0"/>
              <a:buChar char="•"/>
            </a:pPr>
            <a:endParaRPr lang="en-US" sz="1200" dirty="0">
              <a:solidFill>
                <a:srgbClr val="324286"/>
              </a:solidFill>
            </a:endParaRPr>
          </a:p>
          <a:p>
            <a:pPr marL="342900" indent="-342900">
              <a:buFont typeface="Arial" panose="020B0604020202020204" pitchFamily="34" charset="0"/>
              <a:buChar char="•"/>
            </a:pPr>
            <a:r>
              <a:rPr lang="es-ES" sz="1200" dirty="0">
                <a:solidFill>
                  <a:srgbClr val="324286"/>
                </a:solidFill>
              </a:rPr>
              <a:t>Ayudamos a los países a lograr una escala en la toma de decisiones basada en datos para entregar los ODS</a:t>
            </a:r>
          </a:p>
          <a:p>
            <a:pPr marL="342900" indent="-342900">
              <a:buFont typeface="Arial" panose="020B0604020202020204" pitchFamily="34" charset="0"/>
              <a:buChar char="•"/>
            </a:pPr>
            <a:endParaRPr lang="en-US" sz="1200" dirty="0">
              <a:solidFill>
                <a:srgbClr val="324286"/>
              </a:solidFill>
            </a:endParaRPr>
          </a:p>
          <a:p>
            <a:pPr marL="342900" indent="-342900">
              <a:buFont typeface="Arial" panose="020B0604020202020204" pitchFamily="34" charset="0"/>
              <a:buChar char="•"/>
            </a:pPr>
            <a:r>
              <a:rPr lang="es-ES" sz="1200" dirty="0">
                <a:solidFill>
                  <a:srgbClr val="324286"/>
                </a:solidFill>
              </a:rPr>
              <a:t>Desarrollamos colaboraciones y aprendizaje que pueden apoyar a los cambiadores para superar las barreras que impiden el progreso</a:t>
            </a:r>
          </a:p>
          <a:p>
            <a:pPr marL="342900" indent="-342900">
              <a:buFont typeface="Arial" panose="020B0604020202020204" pitchFamily="34" charset="0"/>
              <a:buChar char="•"/>
            </a:pPr>
            <a:endParaRPr lang="en-US" sz="1200" dirty="0">
              <a:solidFill>
                <a:srgbClr val="324286"/>
              </a:solidFill>
            </a:endParaRPr>
          </a:p>
          <a:p>
            <a:pPr marL="342900" indent="-342900">
              <a:buFont typeface="Arial" panose="020B0604020202020204" pitchFamily="34" charset="0"/>
              <a:buChar char="•"/>
            </a:pPr>
            <a:r>
              <a:rPr lang="es-ES" sz="1200" dirty="0">
                <a:solidFill>
                  <a:srgbClr val="324286"/>
                </a:solidFill>
              </a:rPr>
              <a:t>Inspiramos a los líderes a tomar las decisiones que fortalecerán sus sistemas nacionales e impulsarán la cooperación internacional necesaria para hacer frente a los desafíos y aprovechar las oportunidades que plantea el cambio tecnológico</a:t>
            </a:r>
          </a:p>
          <a:p>
            <a:pPr marL="342900" indent="-342900">
              <a:buFont typeface="Arial" panose="020B0604020202020204" pitchFamily="34" charset="0"/>
              <a:buChar char="•"/>
            </a:pPr>
            <a:r>
              <a:rPr lang="es-ES" sz="1100" b="1" dirty="0">
                <a:solidFill>
                  <a:srgbClr val="324286"/>
                </a:solidFill>
              </a:rPr>
              <a:t>Contribuciones de los socios: traer datos; traer habilidades, compartir conocimientos y aportar recursos</a:t>
            </a:r>
            <a:endParaRPr lang="en-US" sz="1100" dirty="0">
              <a:solidFill>
                <a:srgbClr val="324286"/>
              </a:solidFill>
            </a:endParaRPr>
          </a:p>
        </p:txBody>
      </p:sp>
      <p:pic>
        <p:nvPicPr>
          <p:cNvPr id="18" name="Picture 17">
            <a:extLst>
              <a:ext uri="{FF2B5EF4-FFF2-40B4-BE49-F238E27FC236}">
                <a16:creationId xmlns:a16="http://schemas.microsoft.com/office/drawing/2014/main" id="{5CD38F55-08CA-0A4B-8B9F-27988EFE47FF}"/>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250593" y="4387029"/>
            <a:ext cx="730617" cy="487078"/>
          </a:xfrm>
          <a:prstGeom prst="rect">
            <a:avLst/>
          </a:prstGeom>
          <a:solidFill>
            <a:schemeClr val="lt1"/>
          </a:solidFill>
        </p:spPr>
      </p:pic>
      <p:sp>
        <p:nvSpPr>
          <p:cNvPr id="26" name="Rectangle 25">
            <a:extLst>
              <a:ext uri="{FF2B5EF4-FFF2-40B4-BE49-F238E27FC236}">
                <a16:creationId xmlns:a16="http://schemas.microsoft.com/office/drawing/2014/main" id="{C5E7B0C6-F7FB-48AC-8113-24B0C27C0681}"/>
              </a:ext>
            </a:extLst>
          </p:cNvPr>
          <p:cNvSpPr/>
          <p:nvPr/>
        </p:nvSpPr>
        <p:spPr>
          <a:xfrm>
            <a:off x="8285019" y="4540195"/>
            <a:ext cx="457911" cy="357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9103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21" name="Group 20">
            <a:extLst>
              <a:ext uri="{FF2B5EF4-FFF2-40B4-BE49-F238E27FC236}">
                <a16:creationId xmlns:a16="http://schemas.microsoft.com/office/drawing/2014/main" id="{CBEC24B5-1262-884B-8B04-B5997A422954}"/>
              </a:ext>
            </a:extLst>
          </p:cNvPr>
          <p:cNvGrpSpPr/>
          <p:nvPr/>
        </p:nvGrpSpPr>
        <p:grpSpPr>
          <a:xfrm>
            <a:off x="-775855" y="-1472047"/>
            <a:ext cx="3988182" cy="3968389"/>
            <a:chOff x="-1114000" y="2548616"/>
            <a:chExt cx="3801781" cy="3782912"/>
          </a:xfrm>
        </p:grpSpPr>
        <p:pic>
          <p:nvPicPr>
            <p:cNvPr id="24" name="Picture 23">
              <a:extLst>
                <a:ext uri="{FF2B5EF4-FFF2-40B4-BE49-F238E27FC236}">
                  <a16:creationId xmlns:a16="http://schemas.microsoft.com/office/drawing/2014/main" id="{F29E4A29-06EE-7042-B444-44D3092B7F82}"/>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5" name="Oval 24">
              <a:extLst>
                <a:ext uri="{FF2B5EF4-FFF2-40B4-BE49-F238E27FC236}">
                  <a16:creationId xmlns:a16="http://schemas.microsoft.com/office/drawing/2014/main" id="{27BBB94F-9B5A-A645-8F05-A191A291610B}"/>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13456"/>
            <a:ext cx="1352734" cy="469459"/>
          </a:xfrm>
          <a:prstGeom prst="rect">
            <a:avLst/>
          </a:prstGeom>
        </p:spPr>
      </p:pic>
      <p:sp>
        <p:nvSpPr>
          <p:cNvPr id="22" name="Shape 70">
            <a:extLst>
              <a:ext uri="{FF2B5EF4-FFF2-40B4-BE49-F238E27FC236}">
                <a16:creationId xmlns:a16="http://schemas.microsoft.com/office/drawing/2014/main" id="{BE018B81-3CF7-4D46-A2EE-05F3C8934B08}"/>
              </a:ext>
            </a:extLst>
          </p:cNvPr>
          <p:cNvSpPr txBox="1"/>
          <p:nvPr/>
        </p:nvSpPr>
        <p:spPr>
          <a:xfrm>
            <a:off x="569024" y="520593"/>
            <a:ext cx="2173147" cy="1722570"/>
          </a:xfrm>
          <a:prstGeom prst="rect">
            <a:avLst/>
          </a:prstGeom>
          <a:noFill/>
          <a:ln>
            <a:noFill/>
          </a:ln>
        </p:spPr>
        <p:txBody>
          <a:bodyPr wrap="square" lIns="91425" tIns="91425" rIns="91425" bIns="91425" anchor="t" anchorCtr="0">
            <a:noAutofit/>
          </a:bodyPr>
          <a:lstStyle/>
          <a:p>
            <a:pPr marL="0" lvl="0" indent="0">
              <a:spcBef>
                <a:spcPts val="0"/>
              </a:spcBef>
              <a:buNone/>
            </a:pPr>
            <a:r>
              <a:rPr lang="en-GB" sz="2200" dirty="0">
                <a:solidFill>
                  <a:srgbClr val="FFFFFF"/>
                </a:solidFill>
                <a:latin typeface="Arial" panose="020B0604020202020204" pitchFamily="34" charset="0"/>
                <a:cs typeface="Arial" panose="020B0604020202020204" pitchFamily="34" charset="0"/>
              </a:rPr>
              <a:t>Africa Regional Data Cube</a:t>
            </a:r>
            <a:endParaRPr lang="en" sz="22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F08469-BA8E-4009-BE5A-6E46A930B7D6}"/>
              </a:ext>
            </a:extLst>
          </p:cNvPr>
          <p:cNvSpPr/>
          <p:nvPr/>
        </p:nvSpPr>
        <p:spPr>
          <a:xfrm>
            <a:off x="4170930" y="752714"/>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sp>
        <p:nvSpPr>
          <p:cNvPr id="3" name="Rectangle 2"/>
          <p:cNvSpPr/>
          <p:nvPr/>
        </p:nvSpPr>
        <p:spPr>
          <a:xfrm>
            <a:off x="4067564" y="1070821"/>
            <a:ext cx="4572000" cy="692497"/>
          </a:xfrm>
          <a:prstGeom prst="rect">
            <a:avLst/>
          </a:prstGeom>
        </p:spPr>
        <p:txBody>
          <a:bodyPr>
            <a:spAutoFit/>
          </a:bodyPr>
          <a:lstStyle/>
          <a:p>
            <a:pPr marL="342900" indent="-342900">
              <a:buFont typeface="Arial" panose="020B0604020202020204" pitchFamily="34" charset="0"/>
              <a:buChar char="•"/>
            </a:pPr>
            <a:endParaRPr lang="en-GB" dirty="0"/>
          </a:p>
          <a:p>
            <a:endParaRPr lang="en-GB" sz="1100" dirty="0"/>
          </a:p>
          <a:p>
            <a:pPr marL="342900" indent="-342900">
              <a:buFont typeface="Arial" panose="020B0604020202020204" pitchFamily="34" charset="0"/>
              <a:buChar char="•"/>
            </a:pPr>
            <a:endParaRPr lang="en-GB" dirty="0"/>
          </a:p>
        </p:txBody>
      </p:sp>
      <p:sp>
        <p:nvSpPr>
          <p:cNvPr id="4" name="Rectangle 3"/>
          <p:cNvSpPr/>
          <p:nvPr/>
        </p:nvSpPr>
        <p:spPr>
          <a:xfrm>
            <a:off x="3223861" y="153478"/>
            <a:ext cx="5828700" cy="4832092"/>
          </a:xfrm>
          <a:prstGeom prst="rect">
            <a:avLst/>
          </a:prstGeom>
        </p:spPr>
        <p:txBody>
          <a:bodyPr wrap="square">
            <a:spAutoFit/>
          </a:bodyPr>
          <a:lstStyle/>
          <a:p>
            <a:pPr marL="342900" indent="-342900">
              <a:buFont typeface="Arial" panose="020B0604020202020204" pitchFamily="34" charset="0"/>
              <a:buChar char="•"/>
            </a:pPr>
            <a:r>
              <a:rPr lang="es-ES" sz="1100" dirty="0">
                <a:solidFill>
                  <a:srgbClr val="324286"/>
                </a:solidFill>
              </a:rPr>
              <a:t>El Cubo Regional de Datos de </a:t>
            </a:r>
            <a:r>
              <a:rPr lang="es-ES" sz="1100" dirty="0" err="1">
                <a:solidFill>
                  <a:srgbClr val="324286"/>
                </a:solidFill>
              </a:rPr>
              <a:t>Africa</a:t>
            </a:r>
            <a:r>
              <a:rPr lang="es-ES" sz="1100" dirty="0">
                <a:solidFill>
                  <a:srgbClr val="324286"/>
                </a:solidFill>
              </a:rPr>
              <a:t> (ARDC) es una herramienta colaborativa que aprovecha los últimos datos de observación de la Tierra y la tecnología satelital para mejorar la toma de decisiones
</a:t>
            </a: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El ARDC fue desarrollado por el Comité de Satélites de Observación de la Tierra, Grupo de Observaciones de la Tierra, Amazon Web </a:t>
            </a:r>
            <a:r>
              <a:rPr lang="es-ES" sz="1100" dirty="0" err="1">
                <a:solidFill>
                  <a:srgbClr val="324286"/>
                </a:solidFill>
              </a:rPr>
              <a:t>Services</a:t>
            </a:r>
            <a:r>
              <a:rPr lang="es-ES" sz="1100" dirty="0">
                <a:solidFill>
                  <a:srgbClr val="324286"/>
                </a:solidFill>
              </a:rPr>
              <a:t>, la Universidad </a:t>
            </a:r>
            <a:r>
              <a:rPr lang="es-ES" sz="1100" dirty="0" err="1">
                <a:solidFill>
                  <a:srgbClr val="324286"/>
                </a:solidFill>
              </a:rPr>
              <a:t>Strathmore</a:t>
            </a:r>
            <a:r>
              <a:rPr lang="es-ES" sz="1100" dirty="0">
                <a:solidFill>
                  <a:srgbClr val="324286"/>
                </a:solidFill>
              </a:rPr>
              <a:t> en Kenia, la Oficina del Presidente Adjunto - Kenia, y la Asociación Global
</a:t>
            </a: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El ARDC proporciona datos listos para el análisis a lo largo de décadas, lo que permite un análisis geoespacial de fácil acceso sobre cuestiones clave: uso de la tierra, extensión y calidad del agua, productividad agrícola y urbanización
</a:t>
            </a:r>
            <a:endParaRPr lang="en-US" sz="1100" b="1" dirty="0">
              <a:solidFill>
                <a:srgbClr val="324286"/>
              </a:solidFill>
            </a:endParaRPr>
          </a:p>
          <a:p>
            <a:pPr marL="342900" indent="-342900">
              <a:buFont typeface="Arial" panose="020B0604020202020204" pitchFamily="34" charset="0"/>
              <a:buChar char="•"/>
            </a:pPr>
            <a:r>
              <a:rPr lang="es-ES" sz="1100" dirty="0">
                <a:solidFill>
                  <a:srgbClr val="324286"/>
                </a:solidFill>
              </a:rPr>
              <a:t>El ARDC está trabajando con cinco países asociados, Ghana, </a:t>
            </a:r>
            <a:r>
              <a:rPr lang="es-ES" sz="1100" dirty="0" err="1">
                <a:solidFill>
                  <a:srgbClr val="324286"/>
                </a:solidFill>
              </a:rPr>
              <a:t>Kenya</a:t>
            </a:r>
            <a:r>
              <a:rPr lang="es-ES" sz="1100" dirty="0">
                <a:solidFill>
                  <a:srgbClr val="324286"/>
                </a:solidFill>
              </a:rPr>
              <a:t>, Sierra Leona, Senegal y Tanzania, con planes para ampliarse a través del </a:t>
            </a:r>
            <a:r>
              <a:rPr lang="es-ES" sz="1100" dirty="0" err="1">
                <a:solidFill>
                  <a:srgbClr val="324286"/>
                </a:solidFill>
              </a:rPr>
              <a:t>Africa</a:t>
            </a:r>
            <a:r>
              <a:rPr lang="es-ES" sz="1100" dirty="0">
                <a:solidFill>
                  <a:srgbClr val="324286"/>
                </a:solidFill>
              </a:rPr>
              <a:t> subsahariana
</a:t>
            </a: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El ARDC está permitiendo a los cinco países desarrollar y utilizar nuevas metodologías para recopilar datos para monitorear los indicadores de los ODS en Ghana, </a:t>
            </a:r>
            <a:r>
              <a:rPr lang="es-ES" sz="1100" dirty="0" err="1">
                <a:solidFill>
                  <a:srgbClr val="324286"/>
                </a:solidFill>
              </a:rPr>
              <a:t>Kenya</a:t>
            </a:r>
            <a:r>
              <a:rPr lang="es-ES" sz="1100" dirty="0">
                <a:solidFill>
                  <a:srgbClr val="324286"/>
                </a:solidFill>
              </a:rPr>
              <a:t>, Senegal, Sierra Leona y </a:t>
            </a:r>
            <a:r>
              <a:rPr lang="es-ES" sz="1100" dirty="0" err="1">
                <a:solidFill>
                  <a:srgbClr val="324286"/>
                </a:solidFill>
              </a:rPr>
              <a:t>Tanzanía</a:t>
            </a:r>
            <a:r>
              <a:rPr lang="es-ES" sz="1100" dirty="0">
                <a:solidFill>
                  <a:srgbClr val="324286"/>
                </a:solidFill>
              </a:rPr>
              <a:t>
</a:t>
            </a: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Además de mejorar el acceso a los datos, el ARDC también proporciona capacitación sobre competencias y creación de capacidad sobre la mejor manera de utilizar los datos SIG
</a:t>
            </a: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Indicadores de los ODS: 2.4.1 – agricultura, 6.3.2 – calidad del agua, 6.6.1 – extensión del agua, 11.3.1 - urbanización, 14.5 - manglares, 15.1.1 - bosque, 15.3.1 – degradación de la tierra
</a:t>
            </a:r>
            <a:endParaRPr lang="en-GB" sz="1100" dirty="0">
              <a:solidFill>
                <a:srgbClr val="324286"/>
              </a:solidFill>
            </a:endParaRPr>
          </a:p>
        </p:txBody>
      </p:sp>
      <p:pic>
        <p:nvPicPr>
          <p:cNvPr id="18" name="Picture 17">
            <a:extLst>
              <a:ext uri="{FF2B5EF4-FFF2-40B4-BE49-F238E27FC236}">
                <a16:creationId xmlns:a16="http://schemas.microsoft.com/office/drawing/2014/main" id="{36FF48CD-AA5A-DE4E-903D-F8856B857695}"/>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443574" y="4395837"/>
            <a:ext cx="730617" cy="487078"/>
          </a:xfrm>
          <a:prstGeom prst="rect">
            <a:avLst/>
          </a:prstGeom>
          <a:solidFill>
            <a:schemeClr val="lt1"/>
          </a:solidFill>
        </p:spPr>
      </p:pic>
      <p:pic>
        <p:nvPicPr>
          <p:cNvPr id="19" name="Picture 18">
            <a:extLst>
              <a:ext uri="{FF2B5EF4-FFF2-40B4-BE49-F238E27FC236}">
                <a16:creationId xmlns:a16="http://schemas.microsoft.com/office/drawing/2014/main" id="{5749AA2A-775D-497D-ADC6-BFF974DF5419}"/>
              </a:ext>
            </a:extLst>
          </p:cNvPr>
          <p:cNvPicPr>
            <a:picLocks noChangeAspect="1"/>
          </p:cNvPicPr>
          <p:nvPr/>
        </p:nvPicPr>
        <p:blipFill>
          <a:blip r:embed="rId7"/>
          <a:stretch>
            <a:fillRect/>
          </a:stretch>
        </p:blipFill>
        <p:spPr>
          <a:xfrm>
            <a:off x="1534146" y="2672760"/>
            <a:ext cx="1574815" cy="1532253"/>
          </a:xfrm>
          <a:prstGeom prst="rect">
            <a:avLst/>
          </a:prstGeom>
        </p:spPr>
      </p:pic>
      <p:pic>
        <p:nvPicPr>
          <p:cNvPr id="20" name="Picture 19">
            <a:extLst>
              <a:ext uri="{FF2B5EF4-FFF2-40B4-BE49-F238E27FC236}">
                <a16:creationId xmlns:a16="http://schemas.microsoft.com/office/drawing/2014/main" id="{B7F7AC6E-050F-4845-A419-EBA3D910B2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440" y="2781362"/>
            <a:ext cx="1100773" cy="1010399"/>
          </a:xfrm>
          <a:prstGeom prst="rect">
            <a:avLst/>
          </a:prstGeom>
        </p:spPr>
      </p:pic>
      <p:sp>
        <p:nvSpPr>
          <p:cNvPr id="5" name="TextBox 4">
            <a:extLst>
              <a:ext uri="{FF2B5EF4-FFF2-40B4-BE49-F238E27FC236}">
                <a16:creationId xmlns:a16="http://schemas.microsoft.com/office/drawing/2014/main" id="{0F01E8CE-2566-4486-A3A0-BCA3A2C2D25F}"/>
              </a:ext>
            </a:extLst>
          </p:cNvPr>
          <p:cNvSpPr txBox="1"/>
          <p:nvPr/>
        </p:nvSpPr>
        <p:spPr>
          <a:xfrm>
            <a:off x="3553919" y="4695371"/>
            <a:ext cx="5498406" cy="815608"/>
          </a:xfrm>
          <a:prstGeom prst="rect">
            <a:avLst/>
          </a:prstGeom>
          <a:noFill/>
        </p:spPr>
        <p:txBody>
          <a:bodyPr wrap="square" rtlCol="0">
            <a:spAutoFit/>
          </a:bodyPr>
          <a:lstStyle/>
          <a:p>
            <a:r>
              <a:rPr lang="en-US" sz="1100" b="1" dirty="0">
                <a:solidFill>
                  <a:srgbClr val="324286"/>
                </a:solidFill>
              </a:rPr>
              <a:t>Demand-led and responsive to what partner countries need; intensive on capacity-building; interoperability;  institutionalization - governance framework </a:t>
            </a:r>
          </a:p>
          <a:p>
            <a:endParaRPr lang="en-US" sz="1100" dirty="0">
              <a:solidFill>
                <a:srgbClr val="324286"/>
              </a:solidFill>
            </a:endParaRPr>
          </a:p>
          <a:p>
            <a:endParaRPr lang="en-GB" dirty="0"/>
          </a:p>
        </p:txBody>
      </p:sp>
    </p:spTree>
    <p:extLst>
      <p:ext uri="{BB962C8B-B14F-4D97-AF65-F5344CB8AC3E}">
        <p14:creationId xmlns:p14="http://schemas.microsoft.com/office/powerpoint/2010/main" val="311653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8" name="Group 17">
            <a:extLst>
              <a:ext uri="{FF2B5EF4-FFF2-40B4-BE49-F238E27FC236}">
                <a16:creationId xmlns:a16="http://schemas.microsoft.com/office/drawing/2014/main" id="{98285CA2-FEA4-43EA-8509-8A621A80826A}"/>
              </a:ext>
            </a:extLst>
          </p:cNvPr>
          <p:cNvGrpSpPr/>
          <p:nvPr/>
        </p:nvGrpSpPr>
        <p:grpSpPr>
          <a:xfrm>
            <a:off x="-775855" y="-1472047"/>
            <a:ext cx="3988182" cy="3968389"/>
            <a:chOff x="-1114000" y="2548616"/>
            <a:chExt cx="3801781" cy="3782912"/>
          </a:xfrm>
        </p:grpSpPr>
        <p:pic>
          <p:nvPicPr>
            <p:cNvPr id="19" name="Picture 18">
              <a:extLst>
                <a:ext uri="{FF2B5EF4-FFF2-40B4-BE49-F238E27FC236}">
                  <a16:creationId xmlns:a16="http://schemas.microsoft.com/office/drawing/2014/main" id="{63544B30-3AB4-4E12-BFE4-3186C5B4B55F}"/>
                </a:ext>
              </a:extLst>
            </p:cNvPr>
            <p:cNvPicPr>
              <a:picLocks noChangeAspect="1"/>
            </p:cNvPicPr>
            <p:nvPr/>
          </p:nvPicPr>
          <p:blipFill>
            <a:blip r:embed="rId5"/>
            <a:stretch>
              <a:fillRect/>
            </a:stretch>
          </p:blipFill>
          <p:spPr>
            <a:xfrm>
              <a:off x="-1114000" y="2548616"/>
              <a:ext cx="3801781" cy="3782912"/>
            </a:xfrm>
            <a:prstGeom prst="rect">
              <a:avLst/>
            </a:prstGeom>
          </p:spPr>
        </p:pic>
        <p:sp>
          <p:nvSpPr>
            <p:cNvPr id="20" name="Oval 19">
              <a:extLst>
                <a:ext uri="{FF2B5EF4-FFF2-40B4-BE49-F238E27FC236}">
                  <a16:creationId xmlns:a16="http://schemas.microsoft.com/office/drawing/2014/main" id="{518C75E0-77A1-4833-88B3-C7D594F712D2}"/>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6"/>
          <a:stretch>
            <a:fillRect/>
          </a:stretch>
        </p:blipFill>
        <p:spPr>
          <a:xfrm>
            <a:off x="602913" y="4413456"/>
            <a:ext cx="1352734" cy="469459"/>
          </a:xfrm>
          <a:prstGeom prst="rect">
            <a:avLst/>
          </a:prstGeom>
        </p:spPr>
      </p:pic>
      <p:sp>
        <p:nvSpPr>
          <p:cNvPr id="2" name="Rectangle 1">
            <a:extLst>
              <a:ext uri="{FF2B5EF4-FFF2-40B4-BE49-F238E27FC236}">
                <a16:creationId xmlns:a16="http://schemas.microsoft.com/office/drawing/2014/main" id="{1BF08469-BA8E-4009-BE5A-6E46A930B7D6}"/>
              </a:ext>
            </a:extLst>
          </p:cNvPr>
          <p:cNvSpPr/>
          <p:nvPr/>
        </p:nvSpPr>
        <p:spPr>
          <a:xfrm>
            <a:off x="4204952" y="802818"/>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7"/>
          <a:stretch>
            <a:fillRect/>
          </a:stretch>
        </p:blipFill>
        <p:spPr>
          <a:xfrm>
            <a:off x="11533" y="1122899"/>
            <a:ext cx="454125" cy="58200"/>
          </a:xfrm>
          <a:prstGeom prst="rect">
            <a:avLst/>
          </a:prstGeom>
        </p:spPr>
      </p:pic>
      <p:sp>
        <p:nvSpPr>
          <p:cNvPr id="28" name="TextBox 27">
            <a:extLst>
              <a:ext uri="{FF2B5EF4-FFF2-40B4-BE49-F238E27FC236}">
                <a16:creationId xmlns:a16="http://schemas.microsoft.com/office/drawing/2014/main" id="{989A2BDE-ABF7-334D-A605-27ACE1FF26DD}"/>
              </a:ext>
            </a:extLst>
          </p:cNvPr>
          <p:cNvSpPr txBox="1"/>
          <p:nvPr/>
        </p:nvSpPr>
        <p:spPr>
          <a:xfrm>
            <a:off x="8285019" y="4655128"/>
            <a:ext cx="595745" cy="246221"/>
          </a:xfrm>
          <a:prstGeom prst="rect">
            <a:avLst/>
          </a:prstGeom>
          <a:noFill/>
        </p:spPr>
        <p:txBody>
          <a:bodyPr wrap="square" rtlCol="0">
            <a:spAutoFit/>
          </a:bodyPr>
          <a:lstStyle/>
          <a:p>
            <a:r>
              <a:rPr lang="en" sz="1000" dirty="0">
                <a:solidFill>
                  <a:srgbClr val="324286"/>
                </a:solidFill>
                <a:latin typeface="Arial" panose="020B0604020202020204" pitchFamily="34" charset="0"/>
                <a:cs typeface="Arial" panose="020B0604020202020204" pitchFamily="34" charset="0"/>
              </a:rPr>
              <a:t>14</a:t>
            </a:r>
            <a:endParaRPr lang="en-GB" sz="1000" dirty="0">
              <a:solidFill>
                <a:srgbClr val="324286"/>
              </a:solidFill>
              <a:latin typeface="Arial" panose="020B0604020202020204" pitchFamily="34" charset="0"/>
              <a:cs typeface="Arial" panose="020B0604020202020204" pitchFamily="34" charset="0"/>
            </a:endParaRPr>
          </a:p>
        </p:txBody>
      </p:sp>
      <p:sp>
        <p:nvSpPr>
          <p:cNvPr id="29" name="Shape 70">
            <a:extLst>
              <a:ext uri="{FF2B5EF4-FFF2-40B4-BE49-F238E27FC236}">
                <a16:creationId xmlns:a16="http://schemas.microsoft.com/office/drawing/2014/main" id="{AAE841BE-083B-C443-B24A-6FB487B945F0}"/>
              </a:ext>
            </a:extLst>
          </p:cNvPr>
          <p:cNvSpPr txBox="1"/>
          <p:nvPr/>
        </p:nvSpPr>
        <p:spPr>
          <a:xfrm>
            <a:off x="598719" y="538055"/>
            <a:ext cx="2099875" cy="1294193"/>
          </a:xfrm>
          <a:prstGeom prst="rect">
            <a:avLst/>
          </a:prstGeom>
          <a:noFill/>
          <a:ln>
            <a:noFill/>
          </a:ln>
        </p:spPr>
        <p:txBody>
          <a:bodyPr wrap="square" lIns="91425" tIns="91425" rIns="91425" bIns="91425" anchor="t" anchorCtr="0">
            <a:noAutofit/>
          </a:bodyPr>
          <a:lstStyle/>
          <a:p>
            <a:pPr lvl="0"/>
            <a:r>
              <a:rPr lang="en-GB" sz="2200" dirty="0">
                <a:solidFill>
                  <a:srgbClr val="FFFFFF"/>
                </a:solidFill>
                <a:latin typeface="Arial" panose="020B0604020202020204" pitchFamily="34" charset="0"/>
                <a:cs typeface="Arial" panose="020B0604020202020204" pitchFamily="34" charset="0"/>
              </a:rPr>
              <a:t>How is the ARDC being used?</a:t>
            </a:r>
            <a:endParaRPr lang="en" sz="2200" dirty="0">
              <a:solidFill>
                <a:srgbClr val="FFFFFF"/>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100052A-C4BA-EC4A-BB53-EC098FD16D8E}"/>
              </a:ext>
            </a:extLst>
          </p:cNvPr>
          <p:cNvSpPr/>
          <p:nvPr/>
        </p:nvSpPr>
        <p:spPr>
          <a:xfrm>
            <a:off x="3422789" y="90285"/>
            <a:ext cx="5616877" cy="646331"/>
          </a:xfrm>
          <a:prstGeom prst="rect">
            <a:avLst/>
          </a:prstGeom>
        </p:spPr>
        <p:txBody>
          <a:bodyPr wrap="square">
            <a:spAutoFit/>
          </a:bodyPr>
          <a:lstStyle/>
          <a:p>
            <a:r>
              <a:rPr lang="es-ES" sz="1800" b="1" dirty="0">
                <a:solidFill>
                  <a:srgbClr val="324286"/>
                </a:solidFill>
              </a:rPr>
              <a:t>ODS 6.6.1 – Extensión del agua – Tanzania
</a:t>
            </a:r>
            <a:endParaRPr lang="en-US" sz="1100" dirty="0">
              <a:solidFill>
                <a:srgbClr val="324286"/>
              </a:solidFill>
            </a:endParaRPr>
          </a:p>
        </p:txBody>
      </p:sp>
      <p:pic>
        <p:nvPicPr>
          <p:cNvPr id="23" name="Picture 22">
            <a:extLst>
              <a:ext uri="{FF2B5EF4-FFF2-40B4-BE49-F238E27FC236}">
                <a16:creationId xmlns:a16="http://schemas.microsoft.com/office/drawing/2014/main" id="{F1A40184-980E-BE42-9C0E-5E658CC13B9C}"/>
              </a:ext>
            </a:extLst>
          </p:cNvPr>
          <p:cNvPicPr>
            <a:picLocks noChangeAspect="1"/>
          </p:cNvPicPr>
          <p:nvPr/>
        </p:nvPicPr>
        <p:blipFill>
          <a:blip r:embed="rId8">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250593" y="4414271"/>
            <a:ext cx="730617" cy="487078"/>
          </a:xfrm>
          <a:prstGeom prst="rect">
            <a:avLst/>
          </a:prstGeom>
          <a:solidFill>
            <a:schemeClr val="lt1"/>
          </a:solidFill>
        </p:spPr>
      </p:pic>
      <p:sp>
        <p:nvSpPr>
          <p:cNvPr id="26" name="TextBox 25">
            <a:extLst>
              <a:ext uri="{FF2B5EF4-FFF2-40B4-BE49-F238E27FC236}">
                <a16:creationId xmlns:a16="http://schemas.microsoft.com/office/drawing/2014/main" id="{DDB8AAA3-5E07-43BE-811A-964192013794}"/>
              </a:ext>
            </a:extLst>
          </p:cNvPr>
          <p:cNvSpPr txBox="1"/>
          <p:nvPr/>
        </p:nvSpPr>
        <p:spPr>
          <a:xfrm>
            <a:off x="5736419" y="3474882"/>
            <a:ext cx="1151277" cy="307777"/>
          </a:xfrm>
          <a:prstGeom prst="rect">
            <a:avLst/>
          </a:prstGeom>
          <a:noFill/>
        </p:spPr>
        <p:txBody>
          <a:bodyPr wrap="none" rtlCol="0">
            <a:spAutoFit/>
          </a:bodyPr>
          <a:lstStyle/>
          <a:p>
            <a:r>
              <a:rPr lang="en-US" b="1" dirty="0">
                <a:solidFill>
                  <a:schemeClr val="bg1"/>
                </a:solidFill>
              </a:rPr>
              <a:t>ARDC 2017</a:t>
            </a:r>
          </a:p>
        </p:txBody>
      </p:sp>
      <p:sp>
        <p:nvSpPr>
          <p:cNvPr id="32" name="TextBox 31">
            <a:extLst>
              <a:ext uri="{FF2B5EF4-FFF2-40B4-BE49-F238E27FC236}">
                <a16:creationId xmlns:a16="http://schemas.microsoft.com/office/drawing/2014/main" id="{749DCB9E-0DFF-45DC-A0D1-0B35C3028921}"/>
              </a:ext>
            </a:extLst>
          </p:cNvPr>
          <p:cNvSpPr txBox="1"/>
          <p:nvPr/>
        </p:nvSpPr>
        <p:spPr>
          <a:xfrm>
            <a:off x="3700280" y="3533187"/>
            <a:ext cx="1144777" cy="307777"/>
          </a:xfrm>
          <a:prstGeom prst="rect">
            <a:avLst/>
          </a:prstGeom>
          <a:noFill/>
        </p:spPr>
        <p:txBody>
          <a:bodyPr wrap="square" rtlCol="0">
            <a:spAutoFit/>
          </a:bodyPr>
          <a:lstStyle/>
          <a:p>
            <a:r>
              <a:rPr lang="en-US" b="1" dirty="0">
                <a:solidFill>
                  <a:schemeClr val="bg1"/>
                </a:solidFill>
              </a:rPr>
              <a:t>ARDC 2002</a:t>
            </a:r>
          </a:p>
        </p:txBody>
      </p:sp>
      <p:sp>
        <p:nvSpPr>
          <p:cNvPr id="22" name="TextBox 21">
            <a:extLst>
              <a:ext uri="{FF2B5EF4-FFF2-40B4-BE49-F238E27FC236}">
                <a16:creationId xmlns:a16="http://schemas.microsoft.com/office/drawing/2014/main" id="{941BE401-D371-4D3D-B9E7-59AF5530A162}"/>
              </a:ext>
            </a:extLst>
          </p:cNvPr>
          <p:cNvSpPr txBox="1"/>
          <p:nvPr/>
        </p:nvSpPr>
        <p:spPr>
          <a:xfrm>
            <a:off x="3297314" y="892941"/>
            <a:ext cx="3061154" cy="2000548"/>
          </a:xfrm>
          <a:prstGeom prst="rect">
            <a:avLst/>
          </a:prstGeom>
          <a:solidFill>
            <a:schemeClr val="bg1"/>
          </a:solidFill>
        </p:spPr>
        <p:txBody>
          <a:bodyPr wrap="square" rtlCol="0">
            <a:spAutoFit/>
          </a:bodyPr>
          <a:lstStyle/>
          <a:p>
            <a:pPr lvl="0" defTabSz="914400">
              <a:defRPr/>
            </a:pPr>
            <a:r>
              <a:rPr lang="en-US" sz="1600" b="1" dirty="0">
                <a:solidFill>
                  <a:srgbClr val="002060"/>
                </a:solidFill>
                <a:latin typeface="Helvetica" charset="0"/>
                <a:ea typeface="Helvetica" charset="0"/>
                <a:cs typeface="Helvetica" charset="0"/>
              </a:rPr>
              <a:t>Lago </a:t>
            </a:r>
            <a:r>
              <a:rPr lang="en-US" sz="1600" b="1" dirty="0" err="1">
                <a:solidFill>
                  <a:srgbClr val="002060"/>
                </a:solidFill>
                <a:latin typeface="Helvetica" charset="0"/>
                <a:ea typeface="Helvetica" charset="0"/>
                <a:cs typeface="Helvetica" charset="0"/>
              </a:rPr>
              <a:t>Sulunga</a:t>
            </a:r>
            <a:r>
              <a:rPr lang="en-US" sz="1600" b="1" dirty="0">
                <a:solidFill>
                  <a:srgbClr val="002060"/>
                </a:solidFill>
                <a:latin typeface="Helvetica" charset="0"/>
                <a:ea typeface="Helvetica" charset="0"/>
                <a:cs typeface="Helvetica" charset="0"/>
              </a:rPr>
              <a:t> </a:t>
            </a:r>
            <a:r>
              <a:rPr lang="en-US" sz="1600" b="1" dirty="0" err="1">
                <a:solidFill>
                  <a:srgbClr val="002060"/>
                </a:solidFill>
                <a:latin typeface="Helvetica" charset="0"/>
                <a:ea typeface="Helvetica" charset="0"/>
                <a:cs typeface="Helvetica" charset="0"/>
              </a:rPr>
              <a:t>en</a:t>
            </a:r>
            <a:r>
              <a:rPr lang="en-US" sz="1600" b="1" dirty="0">
                <a:solidFill>
                  <a:srgbClr val="002060"/>
                </a:solidFill>
                <a:latin typeface="Helvetica" charset="0"/>
                <a:ea typeface="Helvetica" charset="0"/>
                <a:cs typeface="Helvetica" charset="0"/>
              </a:rPr>
              <a:t> Tanzania </a:t>
            </a:r>
            <a:br>
              <a:rPr lang="en-US" sz="1600" b="1" dirty="0">
                <a:solidFill>
                  <a:srgbClr val="002060"/>
                </a:solidFill>
                <a:latin typeface="Helvetica" charset="0"/>
                <a:ea typeface="Helvetica" charset="0"/>
                <a:cs typeface="Helvetica" charset="0"/>
              </a:rPr>
            </a:br>
            <a:r>
              <a:rPr lang="en-US" sz="1600" b="1" dirty="0">
                <a:solidFill>
                  <a:srgbClr val="002060"/>
                </a:solidFill>
                <a:latin typeface="Helvetica" charset="0"/>
                <a:ea typeface="Helvetica" charset="0"/>
                <a:cs typeface="Helvetica" charset="0"/>
              </a:rPr>
              <a:t>
</a:t>
            </a:r>
            <a:r>
              <a:rPr lang="es-ES" sz="1600" dirty="0">
                <a:solidFill>
                  <a:srgbClr val="002060"/>
                </a:solidFill>
                <a:latin typeface="Helvetica" charset="0"/>
                <a:ea typeface="Helvetica" charset="0"/>
                <a:cs typeface="Helvetica" charset="0"/>
              </a:rPr>
              <a:t>De 2014 a 2018, hay una pérdida neta del 3,8% de los píxeles de agua. </a:t>
            </a:r>
            <a:r>
              <a:rPr lang="en-US" sz="1000" i="1" dirty="0">
                <a:solidFill>
                  <a:srgbClr val="002060"/>
                </a:solidFill>
                <a:latin typeface="Helvetica" charset="0"/>
                <a:ea typeface="Helvetica" charset="0"/>
                <a:cs typeface="Helvetica" charset="0"/>
              </a:rPr>
              <a:t>Analysis followed the UN-SDG 6.6.1a indicator methodology (20 Jan 2017) and used the Landsat WOFS water detection algorithm</a:t>
            </a:r>
            <a:r>
              <a:rPr lang="en-US" sz="1200" i="1" dirty="0">
                <a:solidFill>
                  <a:srgbClr val="002060"/>
                </a:solidFill>
                <a:latin typeface="Helvetica" charset="0"/>
                <a:ea typeface="Helvetica" charset="0"/>
                <a:cs typeface="Helvetica" charset="0"/>
              </a:rPr>
              <a:t> developed by Geoscience of Australia.  </a:t>
            </a:r>
          </a:p>
        </p:txBody>
      </p:sp>
      <p:pic>
        <p:nvPicPr>
          <p:cNvPr id="33" name="Picture 32">
            <a:hlinkClick r:id="rId9"/>
            <a:extLst>
              <a:ext uri="{FF2B5EF4-FFF2-40B4-BE49-F238E27FC236}">
                <a16:creationId xmlns:a16="http://schemas.microsoft.com/office/drawing/2014/main" id="{DC0A1B72-E8D3-4F6B-A75C-52C4A88F3C34}"/>
              </a:ext>
            </a:extLst>
          </p:cNvPr>
          <p:cNvPicPr>
            <a:picLocks noChangeAspect="1"/>
          </p:cNvPicPr>
          <p:nvPr/>
        </p:nvPicPr>
        <p:blipFill>
          <a:blip r:embed="rId10"/>
          <a:stretch>
            <a:fillRect/>
          </a:stretch>
        </p:blipFill>
        <p:spPr>
          <a:xfrm>
            <a:off x="6287228" y="659976"/>
            <a:ext cx="2695987" cy="2886133"/>
          </a:xfrm>
          <a:prstGeom prst="rect">
            <a:avLst/>
          </a:prstGeom>
        </p:spPr>
      </p:pic>
      <p:pic>
        <p:nvPicPr>
          <p:cNvPr id="34" name="Picture 33">
            <a:extLst>
              <a:ext uri="{FF2B5EF4-FFF2-40B4-BE49-F238E27FC236}">
                <a16:creationId xmlns:a16="http://schemas.microsoft.com/office/drawing/2014/main" id="{883AD3AC-7BBE-442C-9FA7-F0F6AA7F1D8B}"/>
              </a:ext>
            </a:extLst>
          </p:cNvPr>
          <p:cNvPicPr>
            <a:picLocks noChangeAspect="1"/>
          </p:cNvPicPr>
          <p:nvPr/>
        </p:nvPicPr>
        <p:blipFill>
          <a:blip r:embed="rId11"/>
          <a:stretch>
            <a:fillRect/>
          </a:stretch>
        </p:blipFill>
        <p:spPr>
          <a:xfrm>
            <a:off x="7290591" y="3604247"/>
            <a:ext cx="1666869" cy="732266"/>
          </a:xfrm>
          <a:prstGeom prst="rect">
            <a:avLst/>
          </a:prstGeom>
        </p:spPr>
      </p:pic>
      <p:pic>
        <p:nvPicPr>
          <p:cNvPr id="35" name="sulunga">
            <a:hlinkClick r:id="" action="ppaction://media"/>
            <a:extLst>
              <a:ext uri="{FF2B5EF4-FFF2-40B4-BE49-F238E27FC236}">
                <a16:creationId xmlns:a16="http://schemas.microsoft.com/office/drawing/2014/main" id="{A26774D5-C09A-44DF-AC09-766754C7B4A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0576" y="2575523"/>
            <a:ext cx="3286342" cy="2464756"/>
          </a:xfrm>
          <a:prstGeom prst="rect">
            <a:avLst/>
          </a:prstGeom>
        </p:spPr>
      </p:pic>
      <p:pic>
        <p:nvPicPr>
          <p:cNvPr id="36" name="Picture 35">
            <a:extLst>
              <a:ext uri="{FF2B5EF4-FFF2-40B4-BE49-F238E27FC236}">
                <a16:creationId xmlns:a16="http://schemas.microsoft.com/office/drawing/2014/main" id="{042E6BBE-F9B2-4762-BC95-56624E45ED54}"/>
              </a:ext>
            </a:extLst>
          </p:cNvPr>
          <p:cNvPicPr>
            <a:picLocks noChangeAspect="1"/>
          </p:cNvPicPr>
          <p:nvPr/>
        </p:nvPicPr>
        <p:blipFill>
          <a:blip r:embed="rId6"/>
          <a:stretch>
            <a:fillRect/>
          </a:stretch>
        </p:blipFill>
        <p:spPr>
          <a:xfrm>
            <a:off x="6559809" y="4481842"/>
            <a:ext cx="1352734" cy="469459"/>
          </a:xfrm>
          <a:prstGeom prst="rect">
            <a:avLst/>
          </a:prstGeom>
        </p:spPr>
      </p:pic>
      <p:pic>
        <p:nvPicPr>
          <p:cNvPr id="37" name="Picture 36">
            <a:extLst>
              <a:ext uri="{FF2B5EF4-FFF2-40B4-BE49-F238E27FC236}">
                <a16:creationId xmlns:a16="http://schemas.microsoft.com/office/drawing/2014/main" id="{9855B696-DF03-48C5-AEAA-DA00F2F8B95E}"/>
              </a:ext>
            </a:extLst>
          </p:cNvPr>
          <p:cNvPicPr>
            <a:picLocks noChangeAspect="1"/>
          </p:cNvPicPr>
          <p:nvPr/>
        </p:nvPicPr>
        <p:blipFill>
          <a:blip r:embed="rId8">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8150147" y="4437049"/>
            <a:ext cx="730617" cy="487078"/>
          </a:xfrm>
          <a:prstGeom prst="rect">
            <a:avLst/>
          </a:prstGeom>
          <a:solidFill>
            <a:schemeClr val="lt1"/>
          </a:solidFill>
        </p:spPr>
      </p:pic>
      <p:sp>
        <p:nvSpPr>
          <p:cNvPr id="3" name="TextBox 2">
            <a:extLst>
              <a:ext uri="{FF2B5EF4-FFF2-40B4-BE49-F238E27FC236}">
                <a16:creationId xmlns:a16="http://schemas.microsoft.com/office/drawing/2014/main" id="{3E107261-3241-4D6C-9D8B-4E863C18FC86}"/>
              </a:ext>
            </a:extLst>
          </p:cNvPr>
          <p:cNvSpPr txBox="1"/>
          <p:nvPr/>
        </p:nvSpPr>
        <p:spPr>
          <a:xfrm>
            <a:off x="3324501" y="3360070"/>
            <a:ext cx="3166451" cy="830997"/>
          </a:xfrm>
          <a:prstGeom prst="rect">
            <a:avLst/>
          </a:prstGeom>
          <a:noFill/>
        </p:spPr>
        <p:txBody>
          <a:bodyPr wrap="square" rtlCol="0">
            <a:spAutoFit/>
          </a:bodyPr>
          <a:lstStyle/>
          <a:p>
            <a:r>
              <a:rPr lang="es-ES" sz="1200" dirty="0">
                <a:solidFill>
                  <a:srgbClr val="002060"/>
                </a:solidFill>
                <a:latin typeface="Helvetica" charset="0"/>
                <a:cs typeface="Helvetica" charset="0"/>
              </a:rPr>
              <a:t>Apoyo a la Oficina Nacional de Estadísticas (NBS). Validación de terrenos y entrada política
</a:t>
            </a:r>
            <a:endParaRPr lang="en-GB" sz="1200" dirty="0">
              <a:solidFill>
                <a:srgbClr val="002060"/>
              </a:solidFill>
              <a:latin typeface="Helvetica" charset="0"/>
              <a:cs typeface="Helvetica" charset="0"/>
            </a:endParaRPr>
          </a:p>
        </p:txBody>
      </p:sp>
      <p:sp>
        <p:nvSpPr>
          <p:cNvPr id="4" name="TextBox 3">
            <a:extLst>
              <a:ext uri="{FF2B5EF4-FFF2-40B4-BE49-F238E27FC236}">
                <a16:creationId xmlns:a16="http://schemas.microsoft.com/office/drawing/2014/main" id="{151C87F5-2D33-4062-9C8F-C1F72F4FE719}"/>
              </a:ext>
            </a:extLst>
          </p:cNvPr>
          <p:cNvSpPr txBox="1"/>
          <p:nvPr/>
        </p:nvSpPr>
        <p:spPr>
          <a:xfrm>
            <a:off x="3460230" y="4487016"/>
            <a:ext cx="2783685" cy="400110"/>
          </a:xfrm>
          <a:prstGeom prst="rect">
            <a:avLst/>
          </a:prstGeom>
          <a:noFill/>
        </p:spPr>
        <p:txBody>
          <a:bodyPr wrap="square" rtlCol="0">
            <a:spAutoFit/>
          </a:bodyPr>
          <a:lstStyle/>
          <a:p>
            <a:r>
              <a:rPr lang="en-US" sz="1000" dirty="0">
                <a:hlinkClick r:id="rId13"/>
              </a:rPr>
              <a:t>http://www.data4sdgs.org/resources/preserving-lake-sulunga-satellite-data-technology</a:t>
            </a:r>
            <a:endParaRPr lang="en-GB" sz="1000" dirty="0"/>
          </a:p>
        </p:txBody>
      </p:sp>
    </p:spTree>
    <p:extLst>
      <p:ext uri="{BB962C8B-B14F-4D97-AF65-F5344CB8AC3E}">
        <p14:creationId xmlns:p14="http://schemas.microsoft.com/office/powerpoint/2010/main" val="4484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5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vol="80000">
                <p:cTn id="12" fill="hold" display="0">
                  <p:stCondLst>
                    <p:cond delay="indefinite"/>
                  </p:stCondLst>
                </p:cTn>
                <p:tgtEl>
                  <p:spTgt spid="3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8" name="Group 17">
            <a:extLst>
              <a:ext uri="{FF2B5EF4-FFF2-40B4-BE49-F238E27FC236}">
                <a16:creationId xmlns:a16="http://schemas.microsoft.com/office/drawing/2014/main" id="{98285CA2-FEA4-43EA-8509-8A621A80826A}"/>
              </a:ext>
            </a:extLst>
          </p:cNvPr>
          <p:cNvGrpSpPr/>
          <p:nvPr/>
        </p:nvGrpSpPr>
        <p:grpSpPr>
          <a:xfrm>
            <a:off x="-775855" y="-1472047"/>
            <a:ext cx="3988182" cy="3968389"/>
            <a:chOff x="-1114000" y="2548616"/>
            <a:chExt cx="3801781" cy="3782912"/>
          </a:xfrm>
        </p:grpSpPr>
        <p:pic>
          <p:nvPicPr>
            <p:cNvPr id="19" name="Picture 18">
              <a:extLst>
                <a:ext uri="{FF2B5EF4-FFF2-40B4-BE49-F238E27FC236}">
                  <a16:creationId xmlns:a16="http://schemas.microsoft.com/office/drawing/2014/main" id="{63544B30-3AB4-4E12-BFE4-3186C5B4B55F}"/>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0" name="Oval 19">
              <a:extLst>
                <a:ext uri="{FF2B5EF4-FFF2-40B4-BE49-F238E27FC236}">
                  <a16:creationId xmlns:a16="http://schemas.microsoft.com/office/drawing/2014/main" id="{518C75E0-77A1-4833-88B3-C7D594F712D2}"/>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13456"/>
            <a:ext cx="1352734" cy="469459"/>
          </a:xfrm>
          <a:prstGeom prst="rect">
            <a:avLst/>
          </a:prstGeom>
        </p:spPr>
      </p:pic>
      <p:sp>
        <p:nvSpPr>
          <p:cNvPr id="2" name="Rectangle 1">
            <a:extLst>
              <a:ext uri="{FF2B5EF4-FFF2-40B4-BE49-F238E27FC236}">
                <a16:creationId xmlns:a16="http://schemas.microsoft.com/office/drawing/2014/main" id="{1BF08469-BA8E-4009-BE5A-6E46A930B7D6}"/>
              </a:ext>
            </a:extLst>
          </p:cNvPr>
          <p:cNvSpPr/>
          <p:nvPr/>
        </p:nvSpPr>
        <p:spPr>
          <a:xfrm>
            <a:off x="4204952" y="802818"/>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sp>
        <p:nvSpPr>
          <p:cNvPr id="28" name="TextBox 27">
            <a:extLst>
              <a:ext uri="{FF2B5EF4-FFF2-40B4-BE49-F238E27FC236}">
                <a16:creationId xmlns:a16="http://schemas.microsoft.com/office/drawing/2014/main" id="{989A2BDE-ABF7-334D-A605-27ACE1FF26DD}"/>
              </a:ext>
            </a:extLst>
          </p:cNvPr>
          <p:cNvSpPr txBox="1"/>
          <p:nvPr/>
        </p:nvSpPr>
        <p:spPr>
          <a:xfrm>
            <a:off x="8285019" y="4655128"/>
            <a:ext cx="595745" cy="246221"/>
          </a:xfrm>
          <a:prstGeom prst="rect">
            <a:avLst/>
          </a:prstGeom>
          <a:noFill/>
        </p:spPr>
        <p:txBody>
          <a:bodyPr wrap="square" rtlCol="0">
            <a:spAutoFit/>
          </a:bodyPr>
          <a:lstStyle/>
          <a:p>
            <a:r>
              <a:rPr lang="en" sz="1000" dirty="0">
                <a:solidFill>
                  <a:srgbClr val="324286"/>
                </a:solidFill>
                <a:latin typeface="Arial" panose="020B0604020202020204" pitchFamily="34" charset="0"/>
                <a:cs typeface="Arial" panose="020B0604020202020204" pitchFamily="34" charset="0"/>
              </a:rPr>
              <a:t>14</a:t>
            </a:r>
            <a:endParaRPr lang="en-GB" sz="1000" dirty="0">
              <a:solidFill>
                <a:srgbClr val="324286"/>
              </a:solidFill>
              <a:latin typeface="Arial" panose="020B0604020202020204" pitchFamily="34" charset="0"/>
              <a:cs typeface="Arial" panose="020B0604020202020204" pitchFamily="34" charset="0"/>
            </a:endParaRPr>
          </a:p>
        </p:txBody>
      </p:sp>
      <p:sp>
        <p:nvSpPr>
          <p:cNvPr id="29" name="Shape 70">
            <a:extLst>
              <a:ext uri="{FF2B5EF4-FFF2-40B4-BE49-F238E27FC236}">
                <a16:creationId xmlns:a16="http://schemas.microsoft.com/office/drawing/2014/main" id="{AAE841BE-083B-C443-B24A-6FB487B945F0}"/>
              </a:ext>
            </a:extLst>
          </p:cNvPr>
          <p:cNvSpPr txBox="1"/>
          <p:nvPr/>
        </p:nvSpPr>
        <p:spPr>
          <a:xfrm>
            <a:off x="598719" y="538055"/>
            <a:ext cx="2099875" cy="1294193"/>
          </a:xfrm>
          <a:prstGeom prst="rect">
            <a:avLst/>
          </a:prstGeom>
          <a:noFill/>
          <a:ln>
            <a:noFill/>
          </a:ln>
        </p:spPr>
        <p:txBody>
          <a:bodyPr wrap="square" lIns="91425" tIns="91425" rIns="91425" bIns="91425" anchor="t" anchorCtr="0">
            <a:noAutofit/>
          </a:bodyPr>
          <a:lstStyle/>
          <a:p>
            <a:pPr lvl="0"/>
            <a:r>
              <a:rPr lang="en-GB" sz="2200" dirty="0">
                <a:solidFill>
                  <a:srgbClr val="FFFFFF"/>
                </a:solidFill>
                <a:latin typeface="Arial" panose="020B0604020202020204" pitchFamily="34" charset="0"/>
                <a:cs typeface="Arial" panose="020B0604020202020204" pitchFamily="34" charset="0"/>
              </a:rPr>
              <a:t>How is the ARDC being used?</a:t>
            </a:r>
            <a:endParaRPr lang="en" sz="2200" dirty="0">
              <a:solidFill>
                <a:srgbClr val="FFFFFF"/>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100052A-C4BA-EC4A-BB53-EC098FD16D8E}"/>
              </a:ext>
            </a:extLst>
          </p:cNvPr>
          <p:cNvSpPr/>
          <p:nvPr/>
        </p:nvSpPr>
        <p:spPr>
          <a:xfrm>
            <a:off x="3872581" y="239154"/>
            <a:ext cx="5172359" cy="4154984"/>
          </a:xfrm>
          <a:prstGeom prst="rect">
            <a:avLst/>
          </a:prstGeom>
        </p:spPr>
        <p:txBody>
          <a:bodyPr wrap="square">
            <a:spAutoFit/>
          </a:bodyPr>
          <a:lstStyle/>
          <a:p>
            <a:r>
              <a:rPr lang="es-ES" sz="1800" b="1" dirty="0">
                <a:solidFill>
                  <a:srgbClr val="324286"/>
                </a:solidFill>
              </a:rPr>
              <a:t>Detectar minería ilegal en Ghana
</a:t>
            </a:r>
            <a:endParaRPr lang="en-US" sz="1100" dirty="0">
              <a:solidFill>
                <a:srgbClr val="324286"/>
              </a:solidFill>
            </a:endParaRPr>
          </a:p>
          <a:p>
            <a:pPr marL="342900" indent="-342900">
              <a:buFont typeface="Arial" panose="020B0604020202020204" pitchFamily="34" charset="0"/>
              <a:buChar char="•"/>
            </a:pPr>
            <a:r>
              <a:rPr lang="es-ES" sz="1200" dirty="0">
                <a:solidFill>
                  <a:srgbClr val="324286"/>
                </a:solidFill>
              </a:rPr>
              <a:t>La minería ilegal afecta enormemente al medio ambiente y a la economía de Ghana</a:t>
            </a:r>
          </a:p>
          <a:p>
            <a:pPr marL="342900" indent="-342900">
              <a:buFont typeface="Arial" panose="020B0604020202020204" pitchFamily="34" charset="0"/>
              <a:buChar char="•"/>
            </a:pPr>
            <a:endParaRPr lang="en-US" sz="1200" dirty="0">
              <a:solidFill>
                <a:srgbClr val="324286"/>
              </a:solidFill>
            </a:endParaRPr>
          </a:p>
          <a:p>
            <a:pPr marL="342900" indent="-342900">
              <a:buFont typeface="Arial" panose="020B0604020202020204" pitchFamily="34" charset="0"/>
              <a:buChar char="•"/>
            </a:pPr>
            <a:r>
              <a:rPr lang="es-ES" sz="1200" dirty="0">
                <a:solidFill>
                  <a:srgbClr val="324286"/>
                </a:solidFill>
              </a:rPr>
              <a:t>Hasta hace poco, las minas ilegales han sido bastante difíciles de identificar, pero los datos en el ARDC, particularmente la capacidad de comparar los cambios de tierras con el tiempo, están ayudando a detectar áreas donde se está </a:t>
            </a:r>
            <a:r>
              <a:rPr lang="es-ES" sz="1200" dirty="0" err="1">
                <a:solidFill>
                  <a:srgbClr val="324286"/>
                </a:solidFill>
              </a:rPr>
              <a:t>producyendo</a:t>
            </a:r>
            <a:r>
              <a:rPr lang="es-ES" sz="1200" dirty="0">
                <a:solidFill>
                  <a:srgbClr val="324286"/>
                </a:solidFill>
              </a:rPr>
              <a:t> la minería. Esto ha sido posible en colaboración con el Servicio Estadístico de Ghana y la Agencia de Protección Ambiental (EPA)</a:t>
            </a:r>
          </a:p>
          <a:p>
            <a:pPr marL="342900" indent="-342900">
              <a:buFont typeface="Arial" panose="020B0604020202020204" pitchFamily="34" charset="0"/>
              <a:buChar char="•"/>
            </a:pPr>
            <a:endParaRPr lang="en-US" sz="1200" dirty="0">
              <a:solidFill>
                <a:srgbClr val="324286"/>
              </a:solidFill>
            </a:endParaRPr>
          </a:p>
          <a:p>
            <a:pPr marL="342900" indent="-342900">
              <a:buFont typeface="Arial" panose="020B0604020202020204" pitchFamily="34" charset="0"/>
              <a:buChar char="•"/>
            </a:pPr>
            <a:r>
              <a:rPr lang="es-ES" sz="1200" dirty="0">
                <a:solidFill>
                  <a:srgbClr val="324286"/>
                </a:solidFill>
              </a:rPr>
              <a:t>ARDC tiene algoritmos que pueden detectar automáticamente cambios en las propiedades geográficas que sugieren la presencia de minas ilegales utilizando datos de satélites de series temporales.</a:t>
            </a:r>
          </a:p>
          <a:p>
            <a:pPr marL="342900" indent="-342900">
              <a:buFont typeface="Arial" panose="020B0604020202020204" pitchFamily="34" charset="0"/>
              <a:buChar char="•"/>
            </a:pPr>
            <a:endParaRPr lang="en-US" sz="1200" b="1" dirty="0">
              <a:solidFill>
                <a:srgbClr val="324286"/>
              </a:solidFill>
            </a:endParaRPr>
          </a:p>
          <a:p>
            <a:pPr marL="342900" indent="-342900">
              <a:buFont typeface="Arial" panose="020B0604020202020204" pitchFamily="34" charset="0"/>
              <a:buChar char="•"/>
            </a:pPr>
            <a:r>
              <a:rPr lang="es-ES" sz="1200" dirty="0">
                <a:solidFill>
                  <a:srgbClr val="324286"/>
                </a:solidFill>
              </a:rPr>
              <a:t>La EPA utilizó drones para validar parte del trabajo (ver imágenes a la izquierda). Este trabajo se utilizó para validar licencias mineras y contribuir a los esfuerzos de conservación en áreas protegidas como el bosque Tano-</a:t>
            </a:r>
            <a:r>
              <a:rPr lang="es-ES" sz="1200" dirty="0" err="1">
                <a:solidFill>
                  <a:srgbClr val="324286"/>
                </a:solidFill>
              </a:rPr>
              <a:t>Offin</a:t>
            </a:r>
            <a:r>
              <a:rPr lang="es-ES" sz="1200" dirty="0">
                <a:solidFill>
                  <a:srgbClr val="324286"/>
                </a:solidFill>
              </a:rPr>
              <a:t>, el bosque de </a:t>
            </a:r>
            <a:r>
              <a:rPr lang="es-ES" sz="1200" dirty="0" err="1">
                <a:solidFill>
                  <a:srgbClr val="324286"/>
                </a:solidFill>
              </a:rPr>
              <a:t>Apamprama</a:t>
            </a:r>
            <a:r>
              <a:rPr lang="es-ES" sz="1200" dirty="0">
                <a:solidFill>
                  <a:srgbClr val="324286"/>
                </a:solidFill>
              </a:rPr>
              <a:t>.
</a:t>
            </a:r>
            <a:r>
              <a:rPr lang="es-ES" sz="1200" b="1" dirty="0">
                <a:solidFill>
                  <a:srgbClr val="324286"/>
                </a:solidFill>
              </a:rPr>
              <a:t>Mejores datos, mejores decisiones y mejores vidas.</a:t>
            </a:r>
            <a:endParaRPr lang="en-US" sz="1200" dirty="0">
              <a:solidFill>
                <a:srgbClr val="324286"/>
              </a:solidFill>
            </a:endParaRPr>
          </a:p>
        </p:txBody>
      </p:sp>
      <p:pic>
        <p:nvPicPr>
          <p:cNvPr id="23" name="Picture 22">
            <a:extLst>
              <a:ext uri="{FF2B5EF4-FFF2-40B4-BE49-F238E27FC236}">
                <a16:creationId xmlns:a16="http://schemas.microsoft.com/office/drawing/2014/main" id="{F1A40184-980E-BE42-9C0E-5E658CC13B9C}"/>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333284" y="4382284"/>
            <a:ext cx="730617" cy="487078"/>
          </a:xfrm>
          <a:prstGeom prst="rect">
            <a:avLst/>
          </a:prstGeom>
          <a:solidFill>
            <a:schemeClr val="lt1"/>
          </a:solidFill>
        </p:spPr>
      </p:pic>
      <p:pic>
        <p:nvPicPr>
          <p:cNvPr id="24" name="Picture 23" descr="E:\EBEN 2018\APAMPRAMA DATA\APAMPRAMA FOREST RESERVE\Edit\New folder (3)\IMG_20181211_104618.jpg">
            <a:extLst>
              <a:ext uri="{FF2B5EF4-FFF2-40B4-BE49-F238E27FC236}">
                <a16:creationId xmlns:a16="http://schemas.microsoft.com/office/drawing/2014/main" id="{44444C4A-0A30-401D-8169-9F1BB0C1D8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525" y="3015748"/>
            <a:ext cx="1746137" cy="1108510"/>
          </a:xfrm>
          <a:prstGeom prst="rect">
            <a:avLst/>
          </a:prstGeom>
          <a:noFill/>
          <a:ln>
            <a:noFill/>
          </a:ln>
        </p:spPr>
      </p:pic>
      <p:pic>
        <p:nvPicPr>
          <p:cNvPr id="25" name="Picture 24" descr="E:\EBEN 2018\APAMPRAMA DATA\APAMPRAMA FOREST RESERVE\Edit\apamprama 5.PNG">
            <a:extLst>
              <a:ext uri="{FF2B5EF4-FFF2-40B4-BE49-F238E27FC236}">
                <a16:creationId xmlns:a16="http://schemas.microsoft.com/office/drawing/2014/main" id="{FA29EE81-EDBB-4CAE-BB14-1F76DF812866}"/>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9060" y="3007375"/>
            <a:ext cx="1582585" cy="1136316"/>
          </a:xfrm>
          <a:prstGeom prst="rect">
            <a:avLst/>
          </a:prstGeom>
          <a:noFill/>
          <a:ln>
            <a:noFill/>
          </a:ln>
        </p:spPr>
      </p:pic>
      <p:sp>
        <p:nvSpPr>
          <p:cNvPr id="26" name="Rectangle 25">
            <a:extLst>
              <a:ext uri="{FF2B5EF4-FFF2-40B4-BE49-F238E27FC236}">
                <a16:creationId xmlns:a16="http://schemas.microsoft.com/office/drawing/2014/main" id="{CBB8F1F9-6E0C-4004-A9A9-A942BCD17426}"/>
              </a:ext>
            </a:extLst>
          </p:cNvPr>
          <p:cNvSpPr/>
          <p:nvPr/>
        </p:nvSpPr>
        <p:spPr>
          <a:xfrm>
            <a:off x="8285019" y="4540195"/>
            <a:ext cx="457911" cy="357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2135BBC-834A-4EB9-BC52-319F3F87DD3E}"/>
              </a:ext>
            </a:extLst>
          </p:cNvPr>
          <p:cNvSpPr txBox="1"/>
          <p:nvPr/>
        </p:nvSpPr>
        <p:spPr>
          <a:xfrm>
            <a:off x="4204952" y="4457568"/>
            <a:ext cx="4675812" cy="246221"/>
          </a:xfrm>
          <a:prstGeom prst="rect">
            <a:avLst/>
          </a:prstGeom>
          <a:noFill/>
        </p:spPr>
        <p:txBody>
          <a:bodyPr wrap="square" rtlCol="0">
            <a:spAutoFit/>
          </a:bodyPr>
          <a:lstStyle/>
          <a:p>
            <a:r>
              <a:rPr lang="en-US" sz="1000" dirty="0">
                <a:hlinkClick r:id="rId9"/>
              </a:rPr>
              <a:t>https://www.undispatch.com/how-satellite-data-can-fight-illegal-mining-in-ghana/</a:t>
            </a:r>
            <a:endParaRPr lang="en-GB" sz="1000" dirty="0"/>
          </a:p>
        </p:txBody>
      </p:sp>
    </p:spTree>
    <p:extLst>
      <p:ext uri="{BB962C8B-B14F-4D97-AF65-F5344CB8AC3E}">
        <p14:creationId xmlns:p14="http://schemas.microsoft.com/office/powerpoint/2010/main" val="353419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21" name="Group 20">
            <a:extLst>
              <a:ext uri="{FF2B5EF4-FFF2-40B4-BE49-F238E27FC236}">
                <a16:creationId xmlns:a16="http://schemas.microsoft.com/office/drawing/2014/main" id="{CBEC24B5-1262-884B-8B04-B5997A422954}"/>
              </a:ext>
            </a:extLst>
          </p:cNvPr>
          <p:cNvGrpSpPr/>
          <p:nvPr/>
        </p:nvGrpSpPr>
        <p:grpSpPr>
          <a:xfrm>
            <a:off x="-749176" y="-1602164"/>
            <a:ext cx="3988182" cy="3968389"/>
            <a:chOff x="-1114000" y="2548616"/>
            <a:chExt cx="3801781" cy="3782912"/>
          </a:xfrm>
        </p:grpSpPr>
        <p:pic>
          <p:nvPicPr>
            <p:cNvPr id="24" name="Picture 23">
              <a:extLst>
                <a:ext uri="{FF2B5EF4-FFF2-40B4-BE49-F238E27FC236}">
                  <a16:creationId xmlns:a16="http://schemas.microsoft.com/office/drawing/2014/main" id="{F29E4A29-06EE-7042-B444-44D3092B7F82}"/>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5" name="Oval 24">
              <a:extLst>
                <a:ext uri="{FF2B5EF4-FFF2-40B4-BE49-F238E27FC236}">
                  <a16:creationId xmlns:a16="http://schemas.microsoft.com/office/drawing/2014/main" id="{27BBB94F-9B5A-A645-8F05-A191A291610B}"/>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13456"/>
            <a:ext cx="1352734" cy="469459"/>
          </a:xfrm>
          <a:prstGeom prst="rect">
            <a:avLst/>
          </a:prstGeom>
        </p:spPr>
      </p:pic>
      <p:sp>
        <p:nvSpPr>
          <p:cNvPr id="22" name="Shape 70">
            <a:extLst>
              <a:ext uri="{FF2B5EF4-FFF2-40B4-BE49-F238E27FC236}">
                <a16:creationId xmlns:a16="http://schemas.microsoft.com/office/drawing/2014/main" id="{BE018B81-3CF7-4D46-A2EE-05F3C8934B08}"/>
              </a:ext>
            </a:extLst>
          </p:cNvPr>
          <p:cNvSpPr txBox="1"/>
          <p:nvPr/>
        </p:nvSpPr>
        <p:spPr>
          <a:xfrm>
            <a:off x="569024" y="723793"/>
            <a:ext cx="2173147" cy="1722570"/>
          </a:xfrm>
          <a:prstGeom prst="rect">
            <a:avLst/>
          </a:prstGeom>
          <a:noFill/>
          <a:ln>
            <a:noFill/>
          </a:ln>
        </p:spPr>
        <p:txBody>
          <a:bodyPr wrap="square" lIns="91425" tIns="91425" rIns="91425" bIns="91425" anchor="t" anchorCtr="0">
            <a:noAutofit/>
          </a:bodyPr>
          <a:lstStyle/>
          <a:p>
            <a:pPr lvl="0"/>
            <a:r>
              <a:rPr lang="en-GB" sz="2200" dirty="0" err="1">
                <a:solidFill>
                  <a:srgbClr val="FFFFFF"/>
                </a:solidFill>
                <a:latin typeface="Arial" panose="020B0604020202020204" pitchFamily="34" charset="0"/>
                <a:cs typeface="Arial" panose="020B0604020202020204" pitchFamily="34" charset="0"/>
              </a:rPr>
              <a:t>Aprendizajes</a:t>
            </a:r>
            <a:r>
              <a:rPr lang="en-GB" sz="2200" dirty="0">
                <a:solidFill>
                  <a:srgbClr val="FFFFFF"/>
                </a:solidFill>
                <a:latin typeface="Arial" panose="020B0604020202020204" pitchFamily="34" charset="0"/>
                <a:cs typeface="Arial" panose="020B0604020202020204" pitchFamily="34" charset="0"/>
              </a:rPr>
              <a:t> de ARDC
</a:t>
            </a:r>
            <a:endParaRPr lang="en" sz="2200" dirty="0">
              <a:solidFill>
                <a:srgbClr val="FFFF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09BE405-5E0D-48CB-8D3F-73F0BC76B057}"/>
              </a:ext>
            </a:extLst>
          </p:cNvPr>
          <p:cNvSpPr txBox="1"/>
          <p:nvPr/>
        </p:nvSpPr>
        <p:spPr>
          <a:xfrm>
            <a:off x="8285019" y="4655128"/>
            <a:ext cx="595745" cy="246221"/>
          </a:xfrm>
          <a:prstGeom prst="rect">
            <a:avLst/>
          </a:prstGeom>
          <a:noFill/>
        </p:spPr>
        <p:txBody>
          <a:bodyPr wrap="square" rtlCol="0">
            <a:spAutoFit/>
          </a:bodyPr>
          <a:lstStyle/>
          <a:p>
            <a:r>
              <a:rPr lang="en" sz="1000" dirty="0">
                <a:solidFill>
                  <a:srgbClr val="324286"/>
                </a:solidFill>
                <a:latin typeface="Arial" panose="020B0604020202020204" pitchFamily="34" charset="0"/>
                <a:cs typeface="Arial" panose="020B0604020202020204" pitchFamily="34" charset="0"/>
              </a:rPr>
              <a:t>15</a:t>
            </a:r>
            <a:endParaRPr lang="en-GB" sz="1000" dirty="0">
              <a:solidFill>
                <a:srgbClr val="32428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F08469-BA8E-4009-BE5A-6E46A930B7D6}"/>
              </a:ext>
            </a:extLst>
          </p:cNvPr>
          <p:cNvSpPr/>
          <p:nvPr/>
        </p:nvSpPr>
        <p:spPr>
          <a:xfrm>
            <a:off x="4170930" y="752714"/>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sp>
        <p:nvSpPr>
          <p:cNvPr id="3" name="Rectangle 2"/>
          <p:cNvSpPr/>
          <p:nvPr/>
        </p:nvSpPr>
        <p:spPr>
          <a:xfrm>
            <a:off x="4067564" y="1070821"/>
            <a:ext cx="4572000" cy="692497"/>
          </a:xfrm>
          <a:prstGeom prst="rect">
            <a:avLst/>
          </a:prstGeom>
        </p:spPr>
        <p:txBody>
          <a:bodyPr>
            <a:spAutoFit/>
          </a:bodyPr>
          <a:lstStyle/>
          <a:p>
            <a:pPr marL="342900" indent="-342900">
              <a:buFont typeface="Arial" panose="020B0604020202020204" pitchFamily="34" charset="0"/>
              <a:buChar char="•"/>
            </a:pPr>
            <a:endParaRPr lang="en-GB" dirty="0"/>
          </a:p>
          <a:p>
            <a:endParaRPr lang="en-GB" sz="1100" dirty="0"/>
          </a:p>
          <a:p>
            <a:pPr marL="342900" indent="-342900">
              <a:buFont typeface="Arial" panose="020B0604020202020204" pitchFamily="34" charset="0"/>
              <a:buChar char="•"/>
            </a:pPr>
            <a:endParaRPr lang="en-GB" dirty="0"/>
          </a:p>
        </p:txBody>
      </p:sp>
      <p:sp>
        <p:nvSpPr>
          <p:cNvPr id="19" name="Rectangle 18">
            <a:extLst>
              <a:ext uri="{FF2B5EF4-FFF2-40B4-BE49-F238E27FC236}">
                <a16:creationId xmlns:a16="http://schemas.microsoft.com/office/drawing/2014/main" id="{33504AC8-143D-4F4B-8E16-FE12BB2F64C9}"/>
              </a:ext>
            </a:extLst>
          </p:cNvPr>
          <p:cNvSpPr/>
          <p:nvPr/>
        </p:nvSpPr>
        <p:spPr>
          <a:xfrm>
            <a:off x="3290689" y="92560"/>
            <a:ext cx="5746631" cy="4693593"/>
          </a:xfrm>
          <a:prstGeom prst="rect">
            <a:avLst/>
          </a:prstGeom>
        </p:spPr>
        <p:txBody>
          <a:bodyPr wrap="square">
            <a:spAutoFit/>
          </a:bodyPr>
          <a:lstStyle/>
          <a:p>
            <a:pPr marL="342900" indent="-342900">
              <a:buFont typeface="Arial" panose="020B0604020202020204" pitchFamily="34" charset="0"/>
              <a:buChar char="•"/>
            </a:pPr>
            <a:r>
              <a:rPr lang="es-ES" sz="1100" dirty="0">
                <a:solidFill>
                  <a:srgbClr val="324286"/>
                </a:solidFill>
              </a:rPr>
              <a:t>Inversión de tiempo que se necesita para construir apoyo político: encontramos que se necesitan de 4 a 6 meses de discusiones con las partes interesadas para establecer un marco institucional y la aceptación de las principales partes interesadas</a:t>
            </a:r>
          </a:p>
          <a:p>
            <a:pPr marL="342900" indent="-342900">
              <a:buFont typeface="Arial" panose="020B0604020202020204" pitchFamily="34" charset="0"/>
              <a:buChar char="•"/>
            </a:pPr>
            <a:endParaRPr lang="en-GB" sz="1100" dirty="0">
              <a:solidFill>
                <a:srgbClr val="324286"/>
              </a:solidFill>
            </a:endParaRPr>
          </a:p>
          <a:p>
            <a:pPr marL="342900" indent="-342900">
              <a:buFont typeface="Arial" panose="020B0604020202020204" pitchFamily="34" charset="0"/>
              <a:buChar char="•"/>
            </a:pPr>
            <a:r>
              <a:rPr lang="es-ES" sz="1100" dirty="0">
                <a:solidFill>
                  <a:srgbClr val="324286"/>
                </a:solidFill>
              </a:rPr>
              <a:t>Tener un punto focal claro con un mandato, responsabilidad e incentivo para promover la adopción y el uso de la herramienta es fundamental</a:t>
            </a:r>
          </a:p>
          <a:p>
            <a:pPr marL="342900" indent="-342900">
              <a:buFont typeface="Arial" panose="020B0604020202020204" pitchFamily="34" charset="0"/>
              <a:buChar char="•"/>
            </a:pP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Al desarrollar un producto, es importante identificar preguntas específicas que pueda ayudar a responder o problemas de política que puede ayudar a abordar </a:t>
            </a:r>
          </a:p>
          <a:p>
            <a:pPr marL="342900" indent="-342900">
              <a:buFont typeface="Arial" panose="020B0604020202020204" pitchFamily="34" charset="0"/>
              <a:buChar char="•"/>
            </a:pP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Alinear el valor añadido del programa con los incentivos de los socios. Por ejemplo, el valor añadido más alto para los usuarios de ARDC es el tiempo ahorrado mediante el uso de datos satelitales listos para el análisis</a:t>
            </a:r>
          </a:p>
          <a:p>
            <a:pPr marL="342900" indent="-342900">
              <a:buFont typeface="Arial" panose="020B0604020202020204" pitchFamily="34" charset="0"/>
              <a:buChar char="•"/>
            </a:pPr>
            <a:endParaRPr lang="en-US" sz="1100" dirty="0">
              <a:solidFill>
                <a:srgbClr val="324286"/>
              </a:solidFill>
            </a:endParaRPr>
          </a:p>
          <a:p>
            <a:pPr marL="342900" indent="-342900">
              <a:buFont typeface="Arial" panose="020B0604020202020204" pitchFamily="34" charset="0"/>
              <a:buChar char="•"/>
            </a:pPr>
            <a:r>
              <a:rPr lang="es-ES" sz="1100" dirty="0">
                <a:solidFill>
                  <a:srgbClr val="324286"/>
                </a:solidFill>
              </a:rPr>
              <a:t>El compromiso técnico y la formación deben ser regulares y frecuentes y es importante invertir esfuerzos para garantizar que las personas adecuadas asistan a las capacitaciones.</a:t>
            </a:r>
          </a:p>
          <a:p>
            <a:pPr marL="342900" indent="-342900">
              <a:buFont typeface="Arial" panose="020B0604020202020204" pitchFamily="34" charset="0"/>
              <a:buChar char="•"/>
            </a:pPr>
            <a:endParaRPr lang="en-GB" sz="1100" dirty="0">
              <a:solidFill>
                <a:srgbClr val="324286"/>
              </a:solidFill>
            </a:endParaRPr>
          </a:p>
          <a:p>
            <a:pPr marL="342900" indent="-342900">
              <a:buFont typeface="Arial" panose="020B0604020202020204" pitchFamily="34" charset="0"/>
              <a:buChar char="•"/>
            </a:pPr>
            <a:r>
              <a:rPr lang="es-ES" sz="1100" dirty="0">
                <a:solidFill>
                  <a:srgbClr val="324286"/>
                </a:solidFill>
              </a:rPr>
              <a:t>El ARDC tiene datos de Landsat a 30 metros, </a:t>
            </a:r>
            <a:r>
              <a:rPr lang="es-ES" sz="1100" dirty="0" err="1">
                <a:solidFill>
                  <a:srgbClr val="324286"/>
                </a:solidFill>
              </a:rPr>
              <a:t>Sentinel</a:t>
            </a:r>
            <a:r>
              <a:rPr lang="es-ES" sz="1100" dirty="0">
                <a:solidFill>
                  <a:srgbClr val="324286"/>
                </a:solidFill>
              </a:rPr>
              <a:t> 1 (Ghana), También </a:t>
            </a:r>
            <a:r>
              <a:rPr lang="es-ES" sz="1100" dirty="0" err="1">
                <a:solidFill>
                  <a:srgbClr val="324286"/>
                </a:solidFill>
              </a:rPr>
              <a:t>Palsar</a:t>
            </a:r>
            <a:r>
              <a:rPr lang="es-ES" sz="1100" dirty="0">
                <a:solidFill>
                  <a:srgbClr val="324286"/>
                </a:solidFill>
              </a:rPr>
              <a:t> Es importante incentivar a través de la demostración de impacto</a:t>
            </a:r>
          </a:p>
          <a:p>
            <a:pPr marL="342900" indent="-342900">
              <a:buFont typeface="Arial" panose="020B0604020202020204" pitchFamily="34" charset="0"/>
              <a:buChar char="•"/>
            </a:pPr>
            <a:endParaRPr lang="en-US" sz="1100" b="1" dirty="0">
              <a:solidFill>
                <a:srgbClr val="324286"/>
              </a:solidFill>
            </a:endParaRPr>
          </a:p>
          <a:p>
            <a:pPr marL="342900" indent="-342900">
              <a:buFont typeface="Arial" panose="020B0604020202020204" pitchFamily="34" charset="0"/>
              <a:buChar char="•"/>
            </a:pPr>
            <a:r>
              <a:rPr lang="es-ES" sz="1100" dirty="0">
                <a:solidFill>
                  <a:srgbClr val="324286"/>
                </a:solidFill>
              </a:rPr>
              <a:t>Escalando hacia el Mundo Digital de la Tierra. Los usuarios tendrán acceso a Landsat (desde 1986 a datos), </a:t>
            </a:r>
            <a:r>
              <a:rPr lang="es-ES" sz="1100" dirty="0" err="1">
                <a:solidFill>
                  <a:srgbClr val="324286"/>
                </a:solidFill>
              </a:rPr>
              <a:t>Sentinel</a:t>
            </a:r>
            <a:r>
              <a:rPr lang="es-ES" sz="1100" dirty="0">
                <a:solidFill>
                  <a:srgbClr val="324286"/>
                </a:solidFill>
              </a:rPr>
              <a:t> 2 data (10 metros), </a:t>
            </a:r>
            <a:r>
              <a:rPr lang="es-ES" sz="1100" dirty="0" err="1">
                <a:solidFill>
                  <a:srgbClr val="324286"/>
                </a:solidFill>
              </a:rPr>
              <a:t>Sentinel</a:t>
            </a:r>
            <a:r>
              <a:rPr lang="es-ES" sz="1100" dirty="0">
                <a:solidFill>
                  <a:srgbClr val="324286"/>
                </a:solidFill>
              </a:rPr>
              <a:t> 1, </a:t>
            </a:r>
            <a:r>
              <a:rPr lang="es-ES" sz="1100" dirty="0" err="1">
                <a:solidFill>
                  <a:srgbClr val="324286"/>
                </a:solidFill>
              </a:rPr>
              <a:t>Also</a:t>
            </a:r>
            <a:r>
              <a:rPr lang="es-ES" sz="1100" dirty="0">
                <a:solidFill>
                  <a:srgbClr val="324286"/>
                </a:solidFill>
              </a:rPr>
              <a:t> </a:t>
            </a:r>
            <a:r>
              <a:rPr lang="es-ES" sz="1100" dirty="0" err="1">
                <a:solidFill>
                  <a:srgbClr val="324286"/>
                </a:solidFill>
              </a:rPr>
              <a:t>Palsar</a:t>
            </a:r>
            <a:r>
              <a:rPr lang="es-ES" sz="1100" dirty="0">
                <a:solidFill>
                  <a:srgbClr val="324286"/>
                </a:solidFill>
              </a:rPr>
              <a:t>.</a:t>
            </a:r>
            <a:endParaRPr lang="en-GB" sz="1100" dirty="0">
              <a:solidFill>
                <a:srgbClr val="324286"/>
              </a:solidFill>
            </a:endParaRPr>
          </a:p>
          <a:p>
            <a:endParaRPr lang="en-US" sz="1200" dirty="0">
              <a:solidFill>
                <a:srgbClr val="324286"/>
              </a:solidFill>
            </a:endParaRPr>
          </a:p>
          <a:p>
            <a:pPr marL="342900" indent="-342900">
              <a:buFont typeface="Arial" panose="020B0604020202020204" pitchFamily="34" charset="0"/>
              <a:buChar char="•"/>
            </a:pPr>
            <a:endParaRPr lang="en-US" sz="1200" dirty="0">
              <a:solidFill>
                <a:srgbClr val="324286"/>
              </a:solidFill>
            </a:endParaRPr>
          </a:p>
        </p:txBody>
      </p:sp>
      <p:pic>
        <p:nvPicPr>
          <p:cNvPr id="26" name="Picture 25">
            <a:extLst>
              <a:ext uri="{FF2B5EF4-FFF2-40B4-BE49-F238E27FC236}">
                <a16:creationId xmlns:a16="http://schemas.microsoft.com/office/drawing/2014/main" id="{260513D8-5B72-0E4A-BD73-92ED48A3B42C}"/>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223914" y="4411084"/>
            <a:ext cx="730617" cy="487078"/>
          </a:xfrm>
          <a:prstGeom prst="rect">
            <a:avLst/>
          </a:prstGeom>
          <a:solidFill>
            <a:schemeClr val="lt1"/>
          </a:solidFill>
        </p:spPr>
      </p:pic>
      <p:pic>
        <p:nvPicPr>
          <p:cNvPr id="27" name="Picture 2">
            <a:extLst>
              <a:ext uri="{FF2B5EF4-FFF2-40B4-BE49-F238E27FC236}">
                <a16:creationId xmlns:a16="http://schemas.microsoft.com/office/drawing/2014/main" id="{FBA7F8C0-9592-4A53-B21F-3D8A0E37DD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004" y="2499893"/>
            <a:ext cx="2946002" cy="174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347B361-9F02-4BA4-ABDA-EB276ED5E04A}"/>
              </a:ext>
            </a:extLst>
          </p:cNvPr>
          <p:cNvSpPr txBox="1"/>
          <p:nvPr/>
        </p:nvSpPr>
        <p:spPr>
          <a:xfrm>
            <a:off x="3588108" y="4404836"/>
            <a:ext cx="4037194" cy="677108"/>
          </a:xfrm>
          <a:prstGeom prst="rect">
            <a:avLst/>
          </a:prstGeom>
          <a:noFill/>
        </p:spPr>
        <p:txBody>
          <a:bodyPr wrap="square" rtlCol="0">
            <a:spAutoFit/>
          </a:bodyPr>
          <a:lstStyle/>
          <a:p>
            <a:r>
              <a:rPr lang="en-US" sz="1200" dirty="0">
                <a:hlinkClick r:id="rId8"/>
              </a:rPr>
              <a:t>http://www.data4sdgs.org/resources/ardc-lessons-learned-one-year-post-launch</a:t>
            </a:r>
            <a:endParaRPr lang="en-GB" sz="1200" dirty="0"/>
          </a:p>
          <a:p>
            <a:endParaRPr lang="en-GB" dirty="0"/>
          </a:p>
        </p:txBody>
      </p:sp>
      <p:sp>
        <p:nvSpPr>
          <p:cNvPr id="5" name="Rectangle 4">
            <a:extLst>
              <a:ext uri="{FF2B5EF4-FFF2-40B4-BE49-F238E27FC236}">
                <a16:creationId xmlns:a16="http://schemas.microsoft.com/office/drawing/2014/main" id="{8D589B17-C0D6-477D-A021-2044DC7BDF49}"/>
              </a:ext>
            </a:extLst>
          </p:cNvPr>
          <p:cNvSpPr/>
          <p:nvPr/>
        </p:nvSpPr>
        <p:spPr>
          <a:xfrm>
            <a:off x="8285019" y="4540195"/>
            <a:ext cx="457911" cy="357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04D4BF04-2182-49E5-B4A5-D8AA5463C4BF}"/>
              </a:ext>
            </a:extLst>
          </p:cNvPr>
          <p:cNvPicPr>
            <a:picLocks noChangeAspect="1"/>
          </p:cNvPicPr>
          <p:nvPr/>
        </p:nvPicPr>
        <p:blipFill>
          <a:blip r:embed="rId9"/>
          <a:stretch>
            <a:fillRect/>
          </a:stretch>
        </p:blipFill>
        <p:spPr>
          <a:xfrm>
            <a:off x="7472975" y="4402728"/>
            <a:ext cx="1564345" cy="587336"/>
          </a:xfrm>
          <a:prstGeom prst="rect">
            <a:avLst/>
          </a:prstGeom>
        </p:spPr>
      </p:pic>
    </p:spTree>
    <p:extLst>
      <p:ext uri="{BB962C8B-B14F-4D97-AF65-F5344CB8AC3E}">
        <p14:creationId xmlns:p14="http://schemas.microsoft.com/office/powerpoint/2010/main" val="341536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21" name="Group 20">
            <a:extLst>
              <a:ext uri="{FF2B5EF4-FFF2-40B4-BE49-F238E27FC236}">
                <a16:creationId xmlns:a16="http://schemas.microsoft.com/office/drawing/2014/main" id="{CBEC24B5-1262-884B-8B04-B5997A422954}"/>
              </a:ext>
            </a:extLst>
          </p:cNvPr>
          <p:cNvGrpSpPr/>
          <p:nvPr/>
        </p:nvGrpSpPr>
        <p:grpSpPr>
          <a:xfrm>
            <a:off x="-749176" y="-1602164"/>
            <a:ext cx="3988182" cy="3968389"/>
            <a:chOff x="-1114000" y="2548616"/>
            <a:chExt cx="3801781" cy="3782912"/>
          </a:xfrm>
        </p:grpSpPr>
        <p:pic>
          <p:nvPicPr>
            <p:cNvPr id="24" name="Picture 23">
              <a:extLst>
                <a:ext uri="{FF2B5EF4-FFF2-40B4-BE49-F238E27FC236}">
                  <a16:creationId xmlns:a16="http://schemas.microsoft.com/office/drawing/2014/main" id="{F29E4A29-06EE-7042-B444-44D3092B7F82}"/>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5" name="Oval 24">
              <a:extLst>
                <a:ext uri="{FF2B5EF4-FFF2-40B4-BE49-F238E27FC236}">
                  <a16:creationId xmlns:a16="http://schemas.microsoft.com/office/drawing/2014/main" id="{27BBB94F-9B5A-A645-8F05-A191A291610B}"/>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13456"/>
            <a:ext cx="1352734" cy="469459"/>
          </a:xfrm>
          <a:prstGeom prst="rect">
            <a:avLst/>
          </a:prstGeom>
        </p:spPr>
      </p:pic>
      <p:sp>
        <p:nvSpPr>
          <p:cNvPr id="22" name="Shape 70">
            <a:extLst>
              <a:ext uri="{FF2B5EF4-FFF2-40B4-BE49-F238E27FC236}">
                <a16:creationId xmlns:a16="http://schemas.microsoft.com/office/drawing/2014/main" id="{BE018B81-3CF7-4D46-A2EE-05F3C8934B08}"/>
              </a:ext>
            </a:extLst>
          </p:cNvPr>
          <p:cNvSpPr txBox="1"/>
          <p:nvPr/>
        </p:nvSpPr>
        <p:spPr>
          <a:xfrm>
            <a:off x="569024" y="723793"/>
            <a:ext cx="2173147" cy="1722570"/>
          </a:xfrm>
          <a:prstGeom prst="rect">
            <a:avLst/>
          </a:prstGeom>
          <a:noFill/>
          <a:ln>
            <a:noFill/>
          </a:ln>
        </p:spPr>
        <p:txBody>
          <a:bodyPr wrap="square" lIns="91425" tIns="91425" rIns="91425" bIns="91425" anchor="t" anchorCtr="0">
            <a:noAutofit/>
          </a:bodyPr>
          <a:lstStyle/>
          <a:p>
            <a:pPr lvl="0"/>
            <a:r>
              <a:rPr lang="es-ES" sz="2200" dirty="0">
                <a:solidFill>
                  <a:srgbClr val="FFFFFF"/>
                </a:solidFill>
                <a:latin typeface="Arial" panose="020B0604020202020204" pitchFamily="34" charset="0"/>
                <a:cs typeface="Arial" panose="020B0604020202020204" pitchFamily="34" charset="0"/>
              </a:rPr>
              <a:t>Transición de ARDC a DEA
</a:t>
            </a:r>
            <a:endParaRPr lang="en" sz="2200" dirty="0">
              <a:solidFill>
                <a:srgbClr val="FFFF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09BE405-5E0D-48CB-8D3F-73F0BC76B057}"/>
              </a:ext>
            </a:extLst>
          </p:cNvPr>
          <p:cNvSpPr txBox="1"/>
          <p:nvPr/>
        </p:nvSpPr>
        <p:spPr>
          <a:xfrm>
            <a:off x="8285019" y="4655128"/>
            <a:ext cx="595745" cy="246221"/>
          </a:xfrm>
          <a:prstGeom prst="rect">
            <a:avLst/>
          </a:prstGeom>
          <a:noFill/>
        </p:spPr>
        <p:txBody>
          <a:bodyPr wrap="square" rtlCol="0">
            <a:spAutoFit/>
          </a:bodyPr>
          <a:lstStyle/>
          <a:p>
            <a:r>
              <a:rPr lang="en" sz="1000" dirty="0">
                <a:solidFill>
                  <a:srgbClr val="324286"/>
                </a:solidFill>
                <a:latin typeface="Arial" panose="020B0604020202020204" pitchFamily="34" charset="0"/>
                <a:cs typeface="Arial" panose="020B0604020202020204" pitchFamily="34" charset="0"/>
              </a:rPr>
              <a:t>15</a:t>
            </a:r>
            <a:endParaRPr lang="en-GB" sz="1000" dirty="0">
              <a:solidFill>
                <a:srgbClr val="32428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F08469-BA8E-4009-BE5A-6E46A930B7D6}"/>
              </a:ext>
            </a:extLst>
          </p:cNvPr>
          <p:cNvSpPr/>
          <p:nvPr/>
        </p:nvSpPr>
        <p:spPr>
          <a:xfrm>
            <a:off x="4170930" y="752714"/>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sp>
        <p:nvSpPr>
          <p:cNvPr id="3" name="Rectangle 2"/>
          <p:cNvSpPr/>
          <p:nvPr/>
        </p:nvSpPr>
        <p:spPr>
          <a:xfrm>
            <a:off x="4067564" y="1070821"/>
            <a:ext cx="4572000" cy="692497"/>
          </a:xfrm>
          <a:prstGeom prst="rect">
            <a:avLst/>
          </a:prstGeom>
        </p:spPr>
        <p:txBody>
          <a:bodyPr>
            <a:spAutoFit/>
          </a:bodyPr>
          <a:lstStyle/>
          <a:p>
            <a:pPr marL="342900" indent="-342900">
              <a:buFont typeface="Arial" panose="020B0604020202020204" pitchFamily="34" charset="0"/>
              <a:buChar char="•"/>
            </a:pPr>
            <a:endParaRPr lang="en-GB" dirty="0"/>
          </a:p>
          <a:p>
            <a:endParaRPr lang="en-GB" sz="1100" dirty="0"/>
          </a:p>
          <a:p>
            <a:pPr marL="342900" indent="-342900">
              <a:buFont typeface="Arial" panose="020B0604020202020204" pitchFamily="34" charset="0"/>
              <a:buChar char="•"/>
            </a:pPr>
            <a:endParaRPr lang="en-GB" dirty="0"/>
          </a:p>
        </p:txBody>
      </p:sp>
      <p:sp>
        <p:nvSpPr>
          <p:cNvPr id="19" name="Rectangle 18">
            <a:extLst>
              <a:ext uri="{FF2B5EF4-FFF2-40B4-BE49-F238E27FC236}">
                <a16:creationId xmlns:a16="http://schemas.microsoft.com/office/drawing/2014/main" id="{33504AC8-143D-4F4B-8E16-FE12BB2F64C9}"/>
              </a:ext>
            </a:extLst>
          </p:cNvPr>
          <p:cNvSpPr/>
          <p:nvPr/>
        </p:nvSpPr>
        <p:spPr>
          <a:xfrm>
            <a:off x="3428644" y="92560"/>
            <a:ext cx="5608676" cy="4062651"/>
          </a:xfrm>
          <a:prstGeom prst="rect">
            <a:avLst/>
          </a:prstGeom>
        </p:spPr>
        <p:txBody>
          <a:bodyPr wrap="square">
            <a:spAutoFit/>
          </a:bodyPr>
          <a:lstStyle/>
          <a:p>
            <a:pPr>
              <a:lnSpc>
                <a:spcPct val="150000"/>
              </a:lnSpc>
            </a:pPr>
            <a:r>
              <a:rPr lang="en-US" b="1" dirty="0">
                <a:solidFill>
                  <a:srgbClr val="324286"/>
                </a:solidFill>
              </a:rPr>
              <a:t>Scaling up into the Digital Earth Africa (DEA)</a:t>
            </a:r>
          </a:p>
          <a:p>
            <a:pPr marL="342900" indent="-342900">
              <a:lnSpc>
                <a:spcPct val="150000"/>
              </a:lnSpc>
              <a:buFont typeface="Arial" panose="020B0604020202020204" pitchFamily="34" charset="0"/>
              <a:buChar char="•"/>
            </a:pPr>
            <a:r>
              <a:rPr lang="es-ES" dirty="0">
                <a:solidFill>
                  <a:srgbClr val="324286"/>
                </a:solidFill>
              </a:rPr>
              <a:t>ARDC en el equipo de transición de la DEA: GPSDD, DE </a:t>
            </a:r>
            <a:r>
              <a:rPr lang="es-ES" dirty="0" err="1">
                <a:solidFill>
                  <a:srgbClr val="324286"/>
                </a:solidFill>
              </a:rPr>
              <a:t>Africa</a:t>
            </a:r>
            <a:r>
              <a:rPr lang="es-ES" dirty="0">
                <a:solidFill>
                  <a:srgbClr val="324286"/>
                </a:solidFill>
              </a:rPr>
              <a:t>, A-M-A, </a:t>
            </a:r>
            <a:r>
              <a:rPr lang="es-ES" dirty="0" err="1">
                <a:solidFill>
                  <a:srgbClr val="324286"/>
                </a:solidFill>
              </a:rPr>
              <a:t>FrontierSI</a:t>
            </a:r>
            <a:r>
              <a:rPr lang="es-ES" dirty="0">
                <a:solidFill>
                  <a:srgbClr val="324286"/>
                </a:solidFill>
              </a:rPr>
              <a:t>
</a:t>
            </a:r>
            <a:r>
              <a:rPr lang="en-GB" dirty="0">
                <a:solidFill>
                  <a:srgbClr val="324286"/>
                </a:solidFill>
              </a:rPr>
              <a:t>Principles: </a:t>
            </a:r>
            <a:r>
              <a:rPr lang="en-GB" sz="1000" dirty="0">
                <a:solidFill>
                  <a:srgbClr val="324286"/>
                </a:solidFill>
              </a:rPr>
              <a:t>multi-stakeholder approach, Governance Framework, </a:t>
            </a:r>
            <a:r>
              <a:rPr lang="en-US" sz="1000" dirty="0">
                <a:solidFill>
                  <a:srgbClr val="324286"/>
                </a:solidFill>
              </a:rPr>
              <a:t>Promote partnership with a shared-value proposition, Promote Open Data</a:t>
            </a:r>
          </a:p>
          <a:p>
            <a:pPr marL="342900" indent="-342900">
              <a:lnSpc>
                <a:spcPct val="150000"/>
              </a:lnSpc>
              <a:buFont typeface="Arial" panose="020B0604020202020204" pitchFamily="34" charset="0"/>
              <a:buChar char="•"/>
            </a:pPr>
            <a:r>
              <a:rPr lang="en-GB" dirty="0" err="1">
                <a:solidFill>
                  <a:srgbClr val="324286"/>
                </a:solidFill>
              </a:rPr>
              <a:t>Entrevistas</a:t>
            </a:r>
            <a:r>
              <a:rPr lang="en-GB" dirty="0">
                <a:solidFill>
                  <a:srgbClr val="324286"/>
                </a:solidFill>
              </a:rPr>
              <a:t> con </a:t>
            </a:r>
            <a:r>
              <a:rPr lang="en-GB" dirty="0" err="1">
                <a:solidFill>
                  <a:srgbClr val="324286"/>
                </a:solidFill>
              </a:rPr>
              <a:t>países</a:t>
            </a:r>
            <a:r>
              <a:rPr lang="en-GB" dirty="0">
                <a:solidFill>
                  <a:srgbClr val="324286"/>
                </a:solidFill>
              </a:rPr>
              <a:t> ARDC 
</a:t>
            </a:r>
            <a:r>
              <a:rPr lang="es-ES" dirty="0">
                <a:solidFill>
                  <a:srgbClr val="324286"/>
                </a:solidFill>
              </a:rPr>
              <a:t>Transición de casos de uso de ARDC a DEA </a:t>
            </a:r>
            <a:endParaRPr lang="en-GB" dirty="0">
              <a:solidFill>
                <a:srgbClr val="324286"/>
              </a:solidFill>
            </a:endParaRPr>
          </a:p>
          <a:p>
            <a:pPr marL="342900" indent="-342900">
              <a:lnSpc>
                <a:spcPct val="150000"/>
              </a:lnSpc>
              <a:buFont typeface="Arial" panose="020B0604020202020204" pitchFamily="34" charset="0"/>
              <a:buChar char="•"/>
            </a:pPr>
            <a:r>
              <a:rPr lang="es-ES" dirty="0">
                <a:solidFill>
                  <a:srgbClr val="324286"/>
                </a:solidFill>
              </a:rPr>
              <a:t>Desarrollo de CRM y grupo </a:t>
            </a:r>
            <a:r>
              <a:rPr lang="es-ES" dirty="0" err="1">
                <a:solidFill>
                  <a:srgbClr val="324286"/>
                </a:solidFill>
              </a:rPr>
              <a:t>whatspp</a:t>
            </a:r>
            <a:r>
              <a:rPr lang="es-ES" dirty="0">
                <a:solidFill>
                  <a:srgbClr val="324286"/>
                </a:solidFill>
              </a:rPr>
              <a:t>
Desarrollo de materiales de formación
</a:t>
            </a:r>
            <a:r>
              <a:rPr lang="en-GB" dirty="0" err="1">
                <a:solidFill>
                  <a:srgbClr val="324286"/>
                </a:solidFill>
              </a:rPr>
              <a:t>Formación</a:t>
            </a:r>
            <a:r>
              <a:rPr lang="en-GB" dirty="0">
                <a:solidFill>
                  <a:srgbClr val="324286"/>
                </a:solidFill>
              </a:rPr>
              <a:t> </a:t>
            </a:r>
            <a:r>
              <a:rPr lang="en-GB" dirty="0" err="1">
                <a:solidFill>
                  <a:srgbClr val="324286"/>
                </a:solidFill>
              </a:rPr>
              <a:t>en</a:t>
            </a:r>
            <a:r>
              <a:rPr lang="en-GB" dirty="0">
                <a:solidFill>
                  <a:srgbClr val="324286"/>
                </a:solidFill>
              </a:rPr>
              <a:t> </a:t>
            </a:r>
            <a:r>
              <a:rPr lang="en-GB" dirty="0" err="1">
                <a:solidFill>
                  <a:srgbClr val="324286"/>
                </a:solidFill>
              </a:rPr>
              <a:t>línea</a:t>
            </a:r>
            <a:r>
              <a:rPr lang="en-GB" dirty="0">
                <a:solidFill>
                  <a:srgbClr val="324286"/>
                </a:solidFill>
              </a:rPr>
              <a:t> </a:t>
            </a:r>
            <a:r>
              <a:rPr lang="en-GB" sz="900" dirty="0">
                <a:solidFill>
                  <a:srgbClr val="324286"/>
                </a:solidFill>
              </a:rPr>
              <a:t>September 2020</a:t>
            </a:r>
          </a:p>
          <a:p>
            <a:pPr marL="342900" indent="-342900">
              <a:lnSpc>
                <a:spcPct val="150000"/>
              </a:lnSpc>
              <a:buFont typeface="Arial" panose="020B0604020202020204" pitchFamily="34" charset="0"/>
              <a:buChar char="•"/>
            </a:pPr>
            <a:r>
              <a:rPr lang="en-GB" dirty="0">
                <a:solidFill>
                  <a:srgbClr val="324286"/>
                </a:solidFill>
              </a:rPr>
              <a:t>Desarrollo de </a:t>
            </a:r>
            <a:r>
              <a:rPr lang="en-GB" dirty="0" err="1">
                <a:solidFill>
                  <a:srgbClr val="324286"/>
                </a:solidFill>
              </a:rPr>
              <a:t>casos</a:t>
            </a:r>
            <a:r>
              <a:rPr lang="en-GB" dirty="0">
                <a:solidFill>
                  <a:srgbClr val="324286"/>
                </a:solidFill>
              </a:rPr>
              <a:t> de </a:t>
            </a:r>
            <a:r>
              <a:rPr lang="en-GB" dirty="0" err="1">
                <a:solidFill>
                  <a:srgbClr val="324286"/>
                </a:solidFill>
              </a:rPr>
              <a:t>uso</a:t>
            </a:r>
            <a:r>
              <a:rPr lang="en-GB" dirty="0">
                <a:solidFill>
                  <a:srgbClr val="324286"/>
                </a:solidFill>
              </a:rPr>
              <a:t> – </a:t>
            </a:r>
            <a:r>
              <a:rPr lang="en-GB" dirty="0" err="1">
                <a:solidFill>
                  <a:srgbClr val="324286"/>
                </a:solidFill>
              </a:rPr>
              <a:t>mostrando</a:t>
            </a:r>
            <a:r>
              <a:rPr lang="en-GB" dirty="0">
                <a:solidFill>
                  <a:srgbClr val="324286"/>
                </a:solidFill>
              </a:rPr>
              <a:t> </a:t>
            </a:r>
            <a:r>
              <a:rPr lang="en-GB" dirty="0" err="1">
                <a:solidFill>
                  <a:srgbClr val="324286"/>
                </a:solidFill>
              </a:rPr>
              <a:t>impacto</a:t>
            </a:r>
            <a:r>
              <a:rPr lang="en-GB" dirty="0">
                <a:solidFill>
                  <a:srgbClr val="324286"/>
                </a:solidFill>
              </a:rPr>
              <a:t>
</a:t>
            </a:r>
            <a:r>
              <a:rPr lang="en-GB" dirty="0" err="1">
                <a:solidFill>
                  <a:srgbClr val="324286"/>
                </a:solidFill>
              </a:rPr>
              <a:t>Conferencia</a:t>
            </a:r>
            <a:r>
              <a:rPr lang="en-GB" dirty="0">
                <a:solidFill>
                  <a:srgbClr val="324286"/>
                </a:solidFill>
              </a:rPr>
              <a:t> de </a:t>
            </a:r>
            <a:r>
              <a:rPr lang="en-GB" dirty="0" err="1">
                <a:solidFill>
                  <a:srgbClr val="324286"/>
                </a:solidFill>
              </a:rPr>
              <a:t>Datos</a:t>
            </a:r>
            <a:r>
              <a:rPr lang="en-GB" dirty="0">
                <a:solidFill>
                  <a:srgbClr val="324286"/>
                </a:solidFill>
              </a:rPr>
              <a:t> </a:t>
            </a:r>
            <a:r>
              <a:rPr lang="en-GB" dirty="0" err="1">
                <a:solidFill>
                  <a:srgbClr val="324286"/>
                </a:solidFill>
              </a:rPr>
              <a:t>Abiertos</a:t>
            </a:r>
            <a:r>
              <a:rPr lang="en-GB" dirty="0">
                <a:solidFill>
                  <a:srgbClr val="324286"/>
                </a:solidFill>
              </a:rPr>
              <a:t>: </a:t>
            </a:r>
            <a:r>
              <a:rPr lang="en-GB" sz="1000" dirty="0">
                <a:solidFill>
                  <a:srgbClr val="324286"/>
                </a:solidFill>
              </a:rPr>
              <a:t>peer exchange, learning</a:t>
            </a:r>
          </a:p>
          <a:p>
            <a:pPr marL="342900" indent="-342900">
              <a:buFont typeface="Arial" panose="020B0604020202020204" pitchFamily="34" charset="0"/>
              <a:buChar char="•"/>
            </a:pPr>
            <a:endParaRPr lang="en-US" sz="1200" dirty="0">
              <a:solidFill>
                <a:srgbClr val="324286"/>
              </a:solidFill>
            </a:endParaRPr>
          </a:p>
        </p:txBody>
      </p:sp>
      <p:pic>
        <p:nvPicPr>
          <p:cNvPr id="26" name="Picture 25">
            <a:extLst>
              <a:ext uri="{FF2B5EF4-FFF2-40B4-BE49-F238E27FC236}">
                <a16:creationId xmlns:a16="http://schemas.microsoft.com/office/drawing/2014/main" id="{260513D8-5B72-0E4A-BD73-92ED48A3B42C}"/>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223914" y="4411084"/>
            <a:ext cx="730617" cy="487078"/>
          </a:xfrm>
          <a:prstGeom prst="rect">
            <a:avLst/>
          </a:prstGeom>
          <a:solidFill>
            <a:schemeClr val="lt1"/>
          </a:solidFill>
        </p:spPr>
      </p:pic>
      <p:pic>
        <p:nvPicPr>
          <p:cNvPr id="6" name="Picture 5">
            <a:extLst>
              <a:ext uri="{FF2B5EF4-FFF2-40B4-BE49-F238E27FC236}">
                <a16:creationId xmlns:a16="http://schemas.microsoft.com/office/drawing/2014/main" id="{199C0F5B-81FF-4D0A-AE49-FF6A8B549463}"/>
              </a:ext>
            </a:extLst>
          </p:cNvPr>
          <p:cNvPicPr>
            <a:picLocks noChangeAspect="1"/>
          </p:cNvPicPr>
          <p:nvPr/>
        </p:nvPicPr>
        <p:blipFill>
          <a:blip r:embed="rId7"/>
          <a:stretch>
            <a:fillRect/>
          </a:stretch>
        </p:blipFill>
        <p:spPr>
          <a:xfrm>
            <a:off x="7472975" y="4402728"/>
            <a:ext cx="1564345" cy="587336"/>
          </a:xfrm>
          <a:prstGeom prst="rect">
            <a:avLst/>
          </a:prstGeom>
        </p:spPr>
      </p:pic>
      <p:pic>
        <p:nvPicPr>
          <p:cNvPr id="1026" name="Picture 2" descr="User interviews">
            <a:extLst>
              <a:ext uri="{FF2B5EF4-FFF2-40B4-BE49-F238E27FC236}">
                <a16:creationId xmlns:a16="http://schemas.microsoft.com/office/drawing/2014/main" id="{4BCE9CDA-D525-4924-AA8A-9D49C525E9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772" y="2564409"/>
            <a:ext cx="2502617" cy="1667369"/>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17;p9">
            <a:extLst>
              <a:ext uri="{FF2B5EF4-FFF2-40B4-BE49-F238E27FC236}">
                <a16:creationId xmlns:a16="http://schemas.microsoft.com/office/drawing/2014/main" id="{E80EBD0C-4235-40C1-96C3-234611D3D203}"/>
              </a:ext>
            </a:extLst>
          </p:cNvPr>
          <p:cNvPicPr preferRelativeResize="0"/>
          <p:nvPr/>
        </p:nvPicPr>
        <p:blipFill rotWithShape="1">
          <a:blip r:embed="rId9">
            <a:alphaModFix/>
          </a:blip>
          <a:srcRect/>
          <a:stretch/>
        </p:blipFill>
        <p:spPr>
          <a:xfrm>
            <a:off x="7413538" y="1885544"/>
            <a:ext cx="1623782" cy="1294978"/>
          </a:xfrm>
          <a:prstGeom prst="rect">
            <a:avLst/>
          </a:prstGeom>
          <a:noFill/>
          <a:ln>
            <a:noFill/>
          </a:ln>
        </p:spPr>
      </p:pic>
    </p:spTree>
    <p:extLst>
      <p:ext uri="{BB962C8B-B14F-4D97-AF65-F5344CB8AC3E}">
        <p14:creationId xmlns:p14="http://schemas.microsoft.com/office/powerpoint/2010/main" val="163279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21" name="Group 20">
            <a:extLst>
              <a:ext uri="{FF2B5EF4-FFF2-40B4-BE49-F238E27FC236}">
                <a16:creationId xmlns:a16="http://schemas.microsoft.com/office/drawing/2014/main" id="{CBEC24B5-1262-884B-8B04-B5997A422954}"/>
              </a:ext>
            </a:extLst>
          </p:cNvPr>
          <p:cNvGrpSpPr/>
          <p:nvPr/>
        </p:nvGrpSpPr>
        <p:grpSpPr>
          <a:xfrm>
            <a:off x="-749176" y="-1602164"/>
            <a:ext cx="3988182" cy="3968389"/>
            <a:chOff x="-1114000" y="2548616"/>
            <a:chExt cx="3801781" cy="3782912"/>
          </a:xfrm>
        </p:grpSpPr>
        <p:pic>
          <p:nvPicPr>
            <p:cNvPr id="24" name="Picture 23">
              <a:extLst>
                <a:ext uri="{FF2B5EF4-FFF2-40B4-BE49-F238E27FC236}">
                  <a16:creationId xmlns:a16="http://schemas.microsoft.com/office/drawing/2014/main" id="{F29E4A29-06EE-7042-B444-44D3092B7F82}"/>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5" name="Oval 24">
              <a:extLst>
                <a:ext uri="{FF2B5EF4-FFF2-40B4-BE49-F238E27FC236}">
                  <a16:creationId xmlns:a16="http://schemas.microsoft.com/office/drawing/2014/main" id="{27BBB94F-9B5A-A645-8F05-A191A291610B}"/>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13456"/>
            <a:ext cx="1352734" cy="469459"/>
          </a:xfrm>
          <a:prstGeom prst="rect">
            <a:avLst/>
          </a:prstGeom>
        </p:spPr>
      </p:pic>
      <p:sp>
        <p:nvSpPr>
          <p:cNvPr id="22" name="Shape 70">
            <a:extLst>
              <a:ext uri="{FF2B5EF4-FFF2-40B4-BE49-F238E27FC236}">
                <a16:creationId xmlns:a16="http://schemas.microsoft.com/office/drawing/2014/main" id="{BE018B81-3CF7-4D46-A2EE-05F3C8934B08}"/>
              </a:ext>
            </a:extLst>
          </p:cNvPr>
          <p:cNvSpPr txBox="1"/>
          <p:nvPr/>
        </p:nvSpPr>
        <p:spPr>
          <a:xfrm>
            <a:off x="569024" y="723793"/>
            <a:ext cx="2173147" cy="1722570"/>
          </a:xfrm>
          <a:prstGeom prst="rect">
            <a:avLst/>
          </a:prstGeom>
          <a:noFill/>
          <a:ln>
            <a:noFill/>
          </a:ln>
        </p:spPr>
        <p:txBody>
          <a:bodyPr wrap="square" lIns="91425" tIns="91425" rIns="91425" bIns="91425" anchor="t" anchorCtr="0">
            <a:noAutofit/>
          </a:bodyPr>
          <a:lstStyle/>
          <a:p>
            <a:pPr marL="0" lvl="0" indent="0">
              <a:spcBef>
                <a:spcPts val="0"/>
              </a:spcBef>
              <a:buNone/>
            </a:pPr>
            <a:r>
              <a:rPr lang="en-GB" sz="2200" dirty="0">
                <a:solidFill>
                  <a:srgbClr val="FFFFFF"/>
                </a:solidFill>
                <a:latin typeface="Arial" panose="020B0604020202020204" pitchFamily="34" charset="0"/>
                <a:cs typeface="Arial" panose="020B0604020202020204" pitchFamily="34" charset="0"/>
              </a:rPr>
              <a:t>Digital Earth Africa</a:t>
            </a:r>
            <a:endParaRPr lang="en" sz="2200" dirty="0">
              <a:solidFill>
                <a:srgbClr val="FFFF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09BE405-5E0D-48CB-8D3F-73F0BC76B057}"/>
              </a:ext>
            </a:extLst>
          </p:cNvPr>
          <p:cNvSpPr txBox="1"/>
          <p:nvPr/>
        </p:nvSpPr>
        <p:spPr>
          <a:xfrm>
            <a:off x="8285019" y="4655128"/>
            <a:ext cx="595745" cy="246221"/>
          </a:xfrm>
          <a:prstGeom prst="rect">
            <a:avLst/>
          </a:prstGeom>
          <a:noFill/>
        </p:spPr>
        <p:txBody>
          <a:bodyPr wrap="square" rtlCol="0">
            <a:spAutoFit/>
          </a:bodyPr>
          <a:lstStyle/>
          <a:p>
            <a:r>
              <a:rPr lang="en" sz="1000" dirty="0">
                <a:solidFill>
                  <a:srgbClr val="324286"/>
                </a:solidFill>
                <a:latin typeface="Arial" panose="020B0604020202020204" pitchFamily="34" charset="0"/>
                <a:cs typeface="Arial" panose="020B0604020202020204" pitchFamily="34" charset="0"/>
              </a:rPr>
              <a:t>15</a:t>
            </a:r>
            <a:endParaRPr lang="en-GB" sz="1000" dirty="0">
              <a:solidFill>
                <a:srgbClr val="32428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F08469-BA8E-4009-BE5A-6E46A930B7D6}"/>
              </a:ext>
            </a:extLst>
          </p:cNvPr>
          <p:cNvSpPr/>
          <p:nvPr/>
        </p:nvSpPr>
        <p:spPr>
          <a:xfrm>
            <a:off x="4170930" y="752714"/>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sp>
        <p:nvSpPr>
          <p:cNvPr id="3" name="Rectangle 2"/>
          <p:cNvSpPr/>
          <p:nvPr/>
        </p:nvSpPr>
        <p:spPr>
          <a:xfrm>
            <a:off x="4067564" y="1070821"/>
            <a:ext cx="4572000" cy="692497"/>
          </a:xfrm>
          <a:prstGeom prst="rect">
            <a:avLst/>
          </a:prstGeom>
        </p:spPr>
        <p:txBody>
          <a:bodyPr>
            <a:spAutoFit/>
          </a:bodyPr>
          <a:lstStyle/>
          <a:p>
            <a:pPr marL="342900" indent="-342900">
              <a:buFont typeface="Arial" panose="020B0604020202020204" pitchFamily="34" charset="0"/>
              <a:buChar char="•"/>
            </a:pPr>
            <a:endParaRPr lang="en-GB" dirty="0"/>
          </a:p>
          <a:p>
            <a:endParaRPr lang="en-GB" sz="1100" dirty="0"/>
          </a:p>
          <a:p>
            <a:pPr marL="342900" indent="-342900">
              <a:buFont typeface="Arial" panose="020B0604020202020204" pitchFamily="34" charset="0"/>
              <a:buChar char="•"/>
            </a:pPr>
            <a:endParaRPr lang="en-GB" dirty="0"/>
          </a:p>
        </p:txBody>
      </p:sp>
      <p:sp>
        <p:nvSpPr>
          <p:cNvPr id="19" name="Rectangle 18">
            <a:extLst>
              <a:ext uri="{FF2B5EF4-FFF2-40B4-BE49-F238E27FC236}">
                <a16:creationId xmlns:a16="http://schemas.microsoft.com/office/drawing/2014/main" id="{33504AC8-143D-4F4B-8E16-FE12BB2F64C9}"/>
              </a:ext>
            </a:extLst>
          </p:cNvPr>
          <p:cNvSpPr/>
          <p:nvPr/>
        </p:nvSpPr>
        <p:spPr>
          <a:xfrm>
            <a:off x="3428644" y="92560"/>
            <a:ext cx="5608676" cy="2314544"/>
          </a:xfrm>
          <a:prstGeom prst="rect">
            <a:avLst/>
          </a:prstGeom>
        </p:spPr>
        <p:txBody>
          <a:bodyPr wrap="square">
            <a:spAutoFit/>
          </a:bodyPr>
          <a:lstStyle/>
          <a:p>
            <a:pPr>
              <a:lnSpc>
                <a:spcPct val="150000"/>
              </a:lnSpc>
            </a:pPr>
            <a:r>
              <a:rPr lang="en-GB" b="1" dirty="0">
                <a:solidFill>
                  <a:srgbClr val="324286"/>
                </a:solidFill>
              </a:rPr>
              <a:t>Digital Earth Africa (DEA)</a:t>
            </a:r>
          </a:p>
          <a:p>
            <a:pPr marL="342900" indent="-342900">
              <a:lnSpc>
                <a:spcPct val="150000"/>
              </a:lnSpc>
              <a:buFont typeface="Arial" panose="020B0604020202020204" pitchFamily="34" charset="0"/>
              <a:buChar char="•"/>
            </a:pPr>
            <a:r>
              <a:rPr lang="es-ES" dirty="0">
                <a:solidFill>
                  <a:srgbClr val="324286"/>
                </a:solidFill>
              </a:rPr>
              <a:t>Productos continentales: </a:t>
            </a:r>
            <a:r>
              <a:rPr lang="es-ES" sz="1200" dirty="0">
                <a:solidFill>
                  <a:srgbClr val="324286"/>
                </a:solidFill>
              </a:rPr>
              <a:t>Observación del agua del espacio (WOFS), Máscara de cultivo, Cubierta fraccionaria</a:t>
            </a:r>
            <a:r>
              <a:rPr lang="es-ES" dirty="0">
                <a:solidFill>
                  <a:srgbClr val="324286"/>
                </a:solidFill>
              </a:rPr>
              <a:t>
</a:t>
            </a:r>
            <a:r>
              <a:rPr lang="en-GB" dirty="0">
                <a:solidFill>
                  <a:srgbClr val="324286"/>
                </a:solidFill>
              </a:rPr>
              <a:t>Conjuntos de </a:t>
            </a:r>
            <a:r>
              <a:rPr lang="en-GB" dirty="0" err="1">
                <a:solidFill>
                  <a:srgbClr val="324286"/>
                </a:solidFill>
              </a:rPr>
              <a:t>datos</a:t>
            </a:r>
            <a:r>
              <a:rPr lang="en-GB" dirty="0">
                <a:solidFill>
                  <a:srgbClr val="324286"/>
                </a:solidFill>
              </a:rPr>
              <a:t>: </a:t>
            </a:r>
            <a:r>
              <a:rPr lang="en-GB" sz="1200" dirty="0">
                <a:solidFill>
                  <a:srgbClr val="324286"/>
                </a:solidFill>
              </a:rPr>
              <a:t>Landsat 2 (provisional), Sentinel 2 (</a:t>
            </a:r>
            <a:r>
              <a:rPr lang="en-GB" sz="1200" dirty="0" err="1">
                <a:solidFill>
                  <a:srgbClr val="324286"/>
                </a:solidFill>
              </a:rPr>
              <a:t>operativo</a:t>
            </a:r>
            <a:r>
              <a:rPr lang="en-GB" sz="1200" dirty="0">
                <a:solidFill>
                  <a:srgbClr val="324286"/>
                </a:solidFill>
              </a:rPr>
              <a:t>), Sentinel 1 (</a:t>
            </a:r>
            <a:r>
              <a:rPr lang="en-GB" sz="1200" dirty="0" err="1">
                <a:solidFill>
                  <a:srgbClr val="324286"/>
                </a:solidFill>
              </a:rPr>
              <a:t>octubre</a:t>
            </a:r>
            <a:r>
              <a:rPr lang="en-GB" sz="1200" dirty="0">
                <a:solidFill>
                  <a:srgbClr val="324286"/>
                </a:solidFill>
              </a:rPr>
              <a:t>)</a:t>
            </a:r>
            <a:r>
              <a:rPr lang="en-GB" dirty="0">
                <a:solidFill>
                  <a:srgbClr val="324286"/>
                </a:solidFill>
              </a:rPr>
              <a:t>
</a:t>
            </a:r>
            <a:r>
              <a:rPr lang="en-GB" dirty="0" err="1">
                <a:solidFill>
                  <a:srgbClr val="324286"/>
                </a:solidFill>
              </a:rPr>
              <a:t>Comité</a:t>
            </a:r>
            <a:r>
              <a:rPr lang="en-GB" dirty="0">
                <a:solidFill>
                  <a:srgbClr val="324286"/>
                </a:solidFill>
              </a:rPr>
              <a:t> </a:t>
            </a:r>
            <a:r>
              <a:rPr lang="en-GB" dirty="0" err="1">
                <a:solidFill>
                  <a:srgbClr val="324286"/>
                </a:solidFill>
              </a:rPr>
              <a:t>Asesor</a:t>
            </a:r>
            <a:r>
              <a:rPr lang="en-GB" dirty="0">
                <a:solidFill>
                  <a:srgbClr val="324286"/>
                </a:solidFill>
              </a:rPr>
              <a:t> Técnico (TAC) </a:t>
            </a:r>
            <a:r>
              <a:rPr lang="en-GB" sz="1200" dirty="0">
                <a:solidFill>
                  <a:srgbClr val="324286"/>
                </a:solidFill>
              </a:rPr>
              <a:t>– </a:t>
            </a:r>
            <a:r>
              <a:rPr lang="en-GB" sz="1200" dirty="0" err="1">
                <a:solidFill>
                  <a:srgbClr val="324286"/>
                </a:solidFill>
              </a:rPr>
              <a:t>Gobiernos</a:t>
            </a:r>
            <a:r>
              <a:rPr lang="en-GB" sz="1200" dirty="0">
                <a:solidFill>
                  <a:srgbClr val="324286"/>
                </a:solidFill>
              </a:rPr>
              <a:t>, ONG's, Academia, GPSDD, CEOS, </a:t>
            </a:r>
            <a:r>
              <a:rPr lang="en-GB" sz="1200" dirty="0" err="1">
                <a:solidFill>
                  <a:srgbClr val="324286"/>
                </a:solidFill>
              </a:rPr>
              <a:t>Esri</a:t>
            </a:r>
            <a:r>
              <a:rPr lang="en-GB" sz="1200" dirty="0">
                <a:solidFill>
                  <a:srgbClr val="324286"/>
                </a:solidFill>
              </a:rPr>
              <a:t>, Amazon Web Services</a:t>
            </a:r>
          </a:p>
        </p:txBody>
      </p:sp>
      <p:pic>
        <p:nvPicPr>
          <p:cNvPr id="26" name="Picture 25">
            <a:extLst>
              <a:ext uri="{FF2B5EF4-FFF2-40B4-BE49-F238E27FC236}">
                <a16:creationId xmlns:a16="http://schemas.microsoft.com/office/drawing/2014/main" id="{260513D8-5B72-0E4A-BD73-92ED48A3B42C}"/>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223914" y="4411084"/>
            <a:ext cx="730617" cy="487078"/>
          </a:xfrm>
          <a:prstGeom prst="rect">
            <a:avLst/>
          </a:prstGeom>
          <a:solidFill>
            <a:schemeClr val="lt1"/>
          </a:solidFill>
        </p:spPr>
      </p:pic>
      <p:pic>
        <p:nvPicPr>
          <p:cNvPr id="6" name="Picture 5">
            <a:extLst>
              <a:ext uri="{FF2B5EF4-FFF2-40B4-BE49-F238E27FC236}">
                <a16:creationId xmlns:a16="http://schemas.microsoft.com/office/drawing/2014/main" id="{199C0F5B-81FF-4D0A-AE49-FF6A8B549463}"/>
              </a:ext>
            </a:extLst>
          </p:cNvPr>
          <p:cNvPicPr>
            <a:picLocks noChangeAspect="1"/>
          </p:cNvPicPr>
          <p:nvPr/>
        </p:nvPicPr>
        <p:blipFill>
          <a:blip r:embed="rId7"/>
          <a:stretch>
            <a:fillRect/>
          </a:stretch>
        </p:blipFill>
        <p:spPr>
          <a:xfrm>
            <a:off x="7472975" y="4402728"/>
            <a:ext cx="1564345" cy="587336"/>
          </a:xfrm>
          <a:prstGeom prst="rect">
            <a:avLst/>
          </a:prstGeom>
        </p:spPr>
      </p:pic>
      <p:sp>
        <p:nvSpPr>
          <p:cNvPr id="4" name="TextBox 3">
            <a:extLst>
              <a:ext uri="{FF2B5EF4-FFF2-40B4-BE49-F238E27FC236}">
                <a16:creationId xmlns:a16="http://schemas.microsoft.com/office/drawing/2014/main" id="{9DC140B0-FD46-478E-AD10-6E7B54F9FF35}"/>
              </a:ext>
            </a:extLst>
          </p:cNvPr>
          <p:cNvSpPr txBox="1"/>
          <p:nvPr/>
        </p:nvSpPr>
        <p:spPr>
          <a:xfrm>
            <a:off x="6517023" y="183191"/>
            <a:ext cx="2454518" cy="276999"/>
          </a:xfrm>
          <a:prstGeom prst="rect">
            <a:avLst/>
          </a:prstGeom>
          <a:noFill/>
        </p:spPr>
        <p:txBody>
          <a:bodyPr wrap="none" rtlCol="0">
            <a:spAutoFit/>
          </a:bodyPr>
          <a:lstStyle/>
          <a:p>
            <a:r>
              <a:rPr lang="en-US" sz="1200" dirty="0">
                <a:solidFill>
                  <a:srgbClr val="324286"/>
                </a:solidFill>
                <a:hlinkClick r:id="rId8">
                  <a:extLst>
                    <a:ext uri="{A12FA001-AC4F-418D-AE19-62706E023703}">
                      <ahyp:hlinkClr xmlns:ahyp="http://schemas.microsoft.com/office/drawing/2018/hyperlinkcolor" val="tx"/>
                    </a:ext>
                  </a:extLst>
                </a:hlinkClick>
              </a:rPr>
              <a:t>https://www.digitalearthafrica.org/</a:t>
            </a:r>
            <a:endParaRPr lang="en-GB" sz="1200" dirty="0">
              <a:solidFill>
                <a:srgbClr val="324286"/>
              </a:solidFill>
            </a:endParaRPr>
          </a:p>
        </p:txBody>
      </p:sp>
      <p:pic>
        <p:nvPicPr>
          <p:cNvPr id="20" name="Content Placeholder 3">
            <a:extLst>
              <a:ext uri="{FF2B5EF4-FFF2-40B4-BE49-F238E27FC236}">
                <a16:creationId xmlns:a16="http://schemas.microsoft.com/office/drawing/2014/main" id="{BA64D77B-C22D-42BE-8A21-AFDF01495F69}"/>
              </a:ext>
            </a:extLst>
          </p:cNvPr>
          <p:cNvPicPr/>
          <p:nvPr/>
        </p:nvPicPr>
        <p:blipFill>
          <a:blip r:embed="rId9"/>
          <a:stretch>
            <a:fillRect/>
          </a:stretch>
        </p:blipFill>
        <p:spPr bwMode="auto">
          <a:xfrm>
            <a:off x="238595" y="2493245"/>
            <a:ext cx="2253694" cy="1507127"/>
          </a:xfrm>
          <a:prstGeom prst="rect">
            <a:avLst/>
          </a:prstGeom>
          <a:noFill/>
          <a:ln>
            <a:noFill/>
          </a:ln>
          <a:effectLst/>
        </p:spPr>
      </p:pic>
      <p:sp>
        <p:nvSpPr>
          <p:cNvPr id="5" name="TextBox 4">
            <a:extLst>
              <a:ext uri="{FF2B5EF4-FFF2-40B4-BE49-F238E27FC236}">
                <a16:creationId xmlns:a16="http://schemas.microsoft.com/office/drawing/2014/main" id="{E899A257-A874-42A1-81BD-CDB830DB48D3}"/>
              </a:ext>
            </a:extLst>
          </p:cNvPr>
          <p:cNvSpPr txBox="1"/>
          <p:nvPr/>
        </p:nvSpPr>
        <p:spPr>
          <a:xfrm>
            <a:off x="85646" y="4029515"/>
            <a:ext cx="2503576" cy="246221"/>
          </a:xfrm>
          <a:prstGeom prst="rect">
            <a:avLst/>
          </a:prstGeom>
          <a:noFill/>
        </p:spPr>
        <p:txBody>
          <a:bodyPr wrap="square" rtlCol="0">
            <a:spAutoFit/>
          </a:bodyPr>
          <a:lstStyle/>
          <a:p>
            <a:r>
              <a:rPr lang="en-GB" sz="1000" dirty="0">
                <a:solidFill>
                  <a:srgbClr val="324286"/>
                </a:solidFill>
              </a:rPr>
              <a:t>Water observation from Space (WOFS),</a:t>
            </a:r>
            <a:endParaRPr lang="en-GB" sz="1000" dirty="0"/>
          </a:p>
        </p:txBody>
      </p:sp>
      <p:pic>
        <p:nvPicPr>
          <p:cNvPr id="7" name="Picture 2" descr="Hon Mpango at NaneNane2020">
            <a:extLst>
              <a:ext uri="{FF2B5EF4-FFF2-40B4-BE49-F238E27FC236}">
                <a16:creationId xmlns:a16="http://schemas.microsoft.com/office/drawing/2014/main" id="{A7ECF0BC-12F3-47EC-BF49-F250791A33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7865" y="2250975"/>
            <a:ext cx="2433676" cy="16214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249BD5-C2B0-416B-B717-3DF3E9347D29}"/>
              </a:ext>
            </a:extLst>
          </p:cNvPr>
          <p:cNvSpPr txBox="1"/>
          <p:nvPr/>
        </p:nvSpPr>
        <p:spPr>
          <a:xfrm>
            <a:off x="6459109" y="3918240"/>
            <a:ext cx="3024591" cy="615553"/>
          </a:xfrm>
          <a:prstGeom prst="rect">
            <a:avLst/>
          </a:prstGeom>
          <a:noFill/>
        </p:spPr>
        <p:txBody>
          <a:bodyPr wrap="square" rtlCol="0">
            <a:spAutoFit/>
          </a:bodyPr>
          <a:lstStyle/>
          <a:p>
            <a:r>
              <a:rPr lang="en-US" sz="1000" dirty="0">
                <a:solidFill>
                  <a:srgbClr val="324286"/>
                </a:solidFill>
                <a:hlinkClick r:id="rId11"/>
              </a:rPr>
              <a:t>Policy</a:t>
            </a:r>
            <a:r>
              <a:rPr lang="en-US" sz="1000" dirty="0">
                <a:hlinkClick r:id="rId11"/>
              </a:rPr>
              <a:t> </a:t>
            </a:r>
            <a:r>
              <a:rPr lang="en-US" sz="1000" dirty="0">
                <a:solidFill>
                  <a:srgbClr val="324286"/>
                </a:solidFill>
                <a:hlinkClick r:id="rId11"/>
              </a:rPr>
              <a:t>leaders see the benefits of Earth observations at Simiyu agriculture show</a:t>
            </a:r>
            <a:endParaRPr lang="en-US" sz="1000" dirty="0">
              <a:solidFill>
                <a:srgbClr val="324286"/>
              </a:solidFill>
            </a:endParaRPr>
          </a:p>
          <a:p>
            <a:endParaRPr lang="en-GB" dirty="0"/>
          </a:p>
        </p:txBody>
      </p:sp>
      <p:sp>
        <p:nvSpPr>
          <p:cNvPr id="9" name="TextBox 8">
            <a:extLst>
              <a:ext uri="{FF2B5EF4-FFF2-40B4-BE49-F238E27FC236}">
                <a16:creationId xmlns:a16="http://schemas.microsoft.com/office/drawing/2014/main" id="{994DDE79-C9FE-4598-9589-4B38B99F2EB9}"/>
              </a:ext>
            </a:extLst>
          </p:cNvPr>
          <p:cNvSpPr txBox="1"/>
          <p:nvPr/>
        </p:nvSpPr>
        <p:spPr>
          <a:xfrm>
            <a:off x="3139028" y="4275736"/>
            <a:ext cx="5632171" cy="1077218"/>
          </a:xfrm>
          <a:prstGeom prst="rect">
            <a:avLst/>
          </a:prstGeom>
          <a:noFill/>
        </p:spPr>
        <p:txBody>
          <a:bodyPr wrap="square" rtlCol="0">
            <a:spAutoFit/>
          </a:bodyPr>
          <a:lstStyle/>
          <a:p>
            <a:r>
              <a:rPr lang="en-AU" sz="1000" dirty="0" err="1">
                <a:solidFill>
                  <a:srgbClr val="324286"/>
                </a:solidFill>
              </a:rPr>
              <a:t>Github</a:t>
            </a:r>
            <a:r>
              <a:rPr lang="en-AU" sz="1000" dirty="0">
                <a:solidFill>
                  <a:srgbClr val="324286"/>
                </a:solidFill>
              </a:rPr>
              <a:t> wiki: </a:t>
            </a:r>
            <a:r>
              <a:rPr lang="en-US" sz="1000" dirty="0">
                <a:solidFill>
                  <a:srgbClr val="324286"/>
                </a:solidFill>
                <a:hlinkClick r:id="rId12">
                  <a:extLst>
                    <a:ext uri="{A12FA001-AC4F-418D-AE19-62706E023703}">
                      <ahyp:hlinkClr xmlns:ahyp="http://schemas.microsoft.com/office/drawing/2018/hyperlinkcolor" val="tx"/>
                    </a:ext>
                  </a:extLst>
                </a:hlinkClick>
              </a:rPr>
              <a:t>https://github.com/digitalearthafrica/deafrica-sandbox-notebooks</a:t>
            </a:r>
            <a:endParaRPr lang="en-US" sz="1000" dirty="0">
              <a:solidFill>
                <a:srgbClr val="324286"/>
              </a:solidFill>
            </a:endParaRPr>
          </a:p>
          <a:p>
            <a:r>
              <a:rPr lang="en-AU" sz="1000" dirty="0">
                <a:solidFill>
                  <a:srgbClr val="324286"/>
                </a:solidFill>
              </a:rPr>
              <a:t>Slack: </a:t>
            </a:r>
            <a:r>
              <a:rPr lang="en-AU" sz="1000" dirty="0">
                <a:solidFill>
                  <a:srgbClr val="324286"/>
                </a:solidFill>
                <a:hlinkClick r:id="rId13">
                  <a:extLst>
                    <a:ext uri="{A12FA001-AC4F-418D-AE19-62706E023703}">
                      <ahyp:hlinkClr xmlns:ahyp="http://schemas.microsoft.com/office/drawing/2018/hyperlinkcolor" val="tx"/>
                    </a:ext>
                  </a:extLst>
                </a:hlinkClick>
              </a:rPr>
              <a:t>https://opendatacube.slack.com/</a:t>
            </a:r>
            <a:endParaRPr lang="en-AU" sz="1000" dirty="0">
              <a:solidFill>
                <a:srgbClr val="324286"/>
              </a:solidFill>
            </a:endParaRPr>
          </a:p>
          <a:p>
            <a:r>
              <a:rPr lang="en-US" sz="1000" dirty="0">
                <a:solidFill>
                  <a:srgbClr val="324286"/>
                </a:solidFill>
              </a:rPr>
              <a:t>For all users: </a:t>
            </a:r>
            <a:r>
              <a:rPr lang="en-AU" sz="1000" dirty="0">
                <a:solidFill>
                  <a:srgbClr val="324286"/>
                </a:solidFill>
                <a:hlinkClick r:id="rId14">
                  <a:extLst>
                    <a:ext uri="{A12FA001-AC4F-418D-AE19-62706E023703}">
                      <ahyp:hlinkClr xmlns:ahyp="http://schemas.microsoft.com/office/drawing/2018/hyperlinkcolor" val="tx"/>
                    </a:ext>
                  </a:extLst>
                </a:hlinkClick>
              </a:rPr>
              <a:t>https://maps.digitalearth.africa/</a:t>
            </a:r>
            <a:endParaRPr lang="en-AU" sz="1000" dirty="0">
              <a:solidFill>
                <a:srgbClr val="324286"/>
              </a:solidFill>
            </a:endParaRPr>
          </a:p>
          <a:p>
            <a:r>
              <a:rPr lang="en-US" sz="1000" dirty="0">
                <a:solidFill>
                  <a:srgbClr val="324286"/>
                </a:solidFill>
              </a:rPr>
              <a:t>For developers: </a:t>
            </a:r>
            <a:r>
              <a:rPr lang="en-AU" sz="1000" dirty="0">
                <a:solidFill>
                  <a:srgbClr val="324286"/>
                </a:solidFill>
                <a:hlinkClick r:id="rId15">
                  <a:extLst>
                    <a:ext uri="{A12FA001-AC4F-418D-AE19-62706E023703}">
                      <ahyp:hlinkClr xmlns:ahyp="http://schemas.microsoft.com/office/drawing/2018/hyperlinkcolor" val="tx"/>
                    </a:ext>
                  </a:extLst>
                </a:hlinkClick>
              </a:rPr>
              <a:t>https://sandbox.digitalearth.africa/</a:t>
            </a:r>
            <a:endParaRPr lang="en-AU" sz="1000" dirty="0">
              <a:solidFill>
                <a:srgbClr val="324286"/>
              </a:solidFill>
            </a:endParaRPr>
          </a:p>
          <a:p>
            <a:r>
              <a:rPr lang="en-US" sz="1000" dirty="0">
                <a:solidFill>
                  <a:srgbClr val="324286"/>
                </a:solidFill>
              </a:rPr>
              <a:t>For developers: </a:t>
            </a:r>
            <a:r>
              <a:rPr lang="en-AU" sz="1000" dirty="0">
                <a:solidFill>
                  <a:srgbClr val="324286"/>
                </a:solidFill>
                <a:hlinkClick r:id="rId16">
                  <a:extLst>
                    <a:ext uri="{A12FA001-AC4F-418D-AE19-62706E023703}">
                      <ahyp:hlinkClr xmlns:ahyp="http://schemas.microsoft.com/office/drawing/2018/hyperlinkcolor" val="tx"/>
                    </a:ext>
                  </a:extLst>
                </a:hlinkClick>
              </a:rPr>
              <a:t>https://explorer.digitalearth.africa/</a:t>
            </a:r>
            <a:endParaRPr lang="en-AU" sz="1000" dirty="0">
              <a:solidFill>
                <a:srgbClr val="324286"/>
              </a:solidFill>
            </a:endParaRPr>
          </a:p>
          <a:p>
            <a:endParaRPr lang="en-GB" dirty="0">
              <a:solidFill>
                <a:srgbClr val="324286"/>
              </a:solidFill>
            </a:endParaRPr>
          </a:p>
        </p:txBody>
      </p:sp>
      <p:sp>
        <p:nvSpPr>
          <p:cNvPr id="10" name="TextBox 9">
            <a:extLst>
              <a:ext uri="{FF2B5EF4-FFF2-40B4-BE49-F238E27FC236}">
                <a16:creationId xmlns:a16="http://schemas.microsoft.com/office/drawing/2014/main" id="{762C7C6A-672E-4EA2-8639-A073D3E8F13A}"/>
              </a:ext>
            </a:extLst>
          </p:cNvPr>
          <p:cNvSpPr txBox="1"/>
          <p:nvPr/>
        </p:nvSpPr>
        <p:spPr>
          <a:xfrm>
            <a:off x="3072490" y="3910480"/>
            <a:ext cx="3154817" cy="615553"/>
          </a:xfrm>
          <a:prstGeom prst="rect">
            <a:avLst/>
          </a:prstGeom>
          <a:noFill/>
        </p:spPr>
        <p:txBody>
          <a:bodyPr wrap="square" rtlCol="0">
            <a:spAutoFit/>
          </a:bodyPr>
          <a:lstStyle/>
          <a:p>
            <a:r>
              <a:rPr lang="en-US" sz="1000" dirty="0">
                <a:solidFill>
                  <a:srgbClr val="324286"/>
                </a:solidFill>
                <a:hlinkClick r:id="rId17"/>
              </a:rPr>
              <a:t>Co-designing product development to address food security in Africa</a:t>
            </a:r>
            <a:endParaRPr lang="en-US" sz="1000" dirty="0">
              <a:solidFill>
                <a:srgbClr val="324286"/>
              </a:solidFill>
            </a:endParaRPr>
          </a:p>
          <a:p>
            <a:endParaRPr lang="en-GB" dirty="0"/>
          </a:p>
        </p:txBody>
      </p:sp>
      <p:pic>
        <p:nvPicPr>
          <p:cNvPr id="12" name="Picture 11">
            <a:extLst>
              <a:ext uri="{FF2B5EF4-FFF2-40B4-BE49-F238E27FC236}">
                <a16:creationId xmlns:a16="http://schemas.microsoft.com/office/drawing/2014/main" id="{992A5BA3-A265-4E70-8369-A8ED36962CF8}"/>
              </a:ext>
            </a:extLst>
          </p:cNvPr>
          <p:cNvPicPr>
            <a:picLocks noChangeAspect="1"/>
          </p:cNvPicPr>
          <p:nvPr/>
        </p:nvPicPr>
        <p:blipFill>
          <a:blip r:embed="rId18"/>
          <a:stretch>
            <a:fillRect/>
          </a:stretch>
        </p:blipFill>
        <p:spPr>
          <a:xfrm>
            <a:off x="3322372" y="2396479"/>
            <a:ext cx="2173148" cy="1533373"/>
          </a:xfrm>
          <a:prstGeom prst="rect">
            <a:avLst/>
          </a:prstGeom>
        </p:spPr>
      </p:pic>
    </p:spTree>
    <p:extLst>
      <p:ext uri="{BB962C8B-B14F-4D97-AF65-F5344CB8AC3E}">
        <p14:creationId xmlns:p14="http://schemas.microsoft.com/office/powerpoint/2010/main" val="155312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21" name="Group 20">
            <a:extLst>
              <a:ext uri="{FF2B5EF4-FFF2-40B4-BE49-F238E27FC236}">
                <a16:creationId xmlns:a16="http://schemas.microsoft.com/office/drawing/2014/main" id="{CBEC24B5-1262-884B-8B04-B5997A422954}"/>
              </a:ext>
            </a:extLst>
          </p:cNvPr>
          <p:cNvGrpSpPr/>
          <p:nvPr/>
        </p:nvGrpSpPr>
        <p:grpSpPr>
          <a:xfrm>
            <a:off x="-775855" y="-1472047"/>
            <a:ext cx="3988182" cy="3968389"/>
            <a:chOff x="-1114000" y="2548616"/>
            <a:chExt cx="3801781" cy="3782912"/>
          </a:xfrm>
        </p:grpSpPr>
        <p:pic>
          <p:nvPicPr>
            <p:cNvPr id="24" name="Picture 23">
              <a:extLst>
                <a:ext uri="{FF2B5EF4-FFF2-40B4-BE49-F238E27FC236}">
                  <a16:creationId xmlns:a16="http://schemas.microsoft.com/office/drawing/2014/main" id="{F29E4A29-06EE-7042-B444-44D3092B7F82}"/>
                </a:ext>
              </a:extLst>
            </p:cNvPr>
            <p:cNvPicPr>
              <a:picLocks noChangeAspect="1"/>
            </p:cNvPicPr>
            <p:nvPr/>
          </p:nvPicPr>
          <p:blipFill>
            <a:blip r:embed="rId3"/>
            <a:stretch>
              <a:fillRect/>
            </a:stretch>
          </p:blipFill>
          <p:spPr>
            <a:xfrm>
              <a:off x="-1114000" y="2548616"/>
              <a:ext cx="3801781" cy="3782912"/>
            </a:xfrm>
            <a:prstGeom prst="rect">
              <a:avLst/>
            </a:prstGeom>
          </p:spPr>
        </p:pic>
        <p:sp>
          <p:nvSpPr>
            <p:cNvPr id="25" name="Oval 24">
              <a:extLst>
                <a:ext uri="{FF2B5EF4-FFF2-40B4-BE49-F238E27FC236}">
                  <a16:creationId xmlns:a16="http://schemas.microsoft.com/office/drawing/2014/main" id="{27BBB94F-9B5A-A645-8F05-A191A291610B}"/>
                </a:ext>
              </a:extLst>
            </p:cNvPr>
            <p:cNvSpPr/>
            <p:nvPr/>
          </p:nvSpPr>
          <p:spPr>
            <a:xfrm>
              <a:off x="-1003803" y="2661375"/>
              <a:ext cx="3593049" cy="3593050"/>
            </a:xfrm>
            <a:prstGeom prst="ellipse">
              <a:avLst/>
            </a:prstGeom>
            <a:solidFill>
              <a:srgbClr val="32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556821D6-E786-4079-99EF-6931CCFA5222}"/>
              </a:ext>
            </a:extLst>
          </p:cNvPr>
          <p:cNvCxnSpPr/>
          <p:nvPr/>
        </p:nvCxnSpPr>
        <p:spPr>
          <a:xfrm>
            <a:off x="581891" y="4322618"/>
            <a:ext cx="798021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6B3B63-3953-4C05-ADE0-6E2AE975218D}"/>
              </a:ext>
            </a:extLst>
          </p:cNvPr>
          <p:cNvSpPr/>
          <p:nvPr/>
        </p:nvSpPr>
        <p:spPr>
          <a:xfrm>
            <a:off x="0" y="0"/>
            <a:ext cx="9144000" cy="5143500"/>
          </a:xfrm>
          <a:prstGeom prst="rect">
            <a:avLst/>
          </a:prstGeom>
          <a:noFill/>
          <a:ln w="76200">
            <a:solidFill>
              <a:srgbClr val="F3B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2EC0B985-075C-4AA4-ADAB-F40361F5AD22}"/>
              </a:ext>
            </a:extLst>
          </p:cNvPr>
          <p:cNvPicPr>
            <a:picLocks noChangeAspect="1"/>
          </p:cNvPicPr>
          <p:nvPr/>
        </p:nvPicPr>
        <p:blipFill>
          <a:blip r:embed="rId4"/>
          <a:stretch>
            <a:fillRect/>
          </a:stretch>
        </p:blipFill>
        <p:spPr>
          <a:xfrm>
            <a:off x="602913" y="4413456"/>
            <a:ext cx="1352734" cy="469459"/>
          </a:xfrm>
          <a:prstGeom prst="rect">
            <a:avLst/>
          </a:prstGeom>
        </p:spPr>
      </p:pic>
      <p:sp>
        <p:nvSpPr>
          <p:cNvPr id="22" name="Shape 70">
            <a:extLst>
              <a:ext uri="{FF2B5EF4-FFF2-40B4-BE49-F238E27FC236}">
                <a16:creationId xmlns:a16="http://schemas.microsoft.com/office/drawing/2014/main" id="{BE018B81-3CF7-4D46-A2EE-05F3C8934B08}"/>
              </a:ext>
            </a:extLst>
          </p:cNvPr>
          <p:cNvSpPr txBox="1"/>
          <p:nvPr/>
        </p:nvSpPr>
        <p:spPr>
          <a:xfrm>
            <a:off x="561178" y="825625"/>
            <a:ext cx="2173147" cy="1722570"/>
          </a:xfrm>
          <a:prstGeom prst="rect">
            <a:avLst/>
          </a:prstGeom>
          <a:noFill/>
          <a:ln>
            <a:noFill/>
          </a:ln>
        </p:spPr>
        <p:txBody>
          <a:bodyPr wrap="square" lIns="91425" tIns="91425" rIns="91425" bIns="91425" anchor="t" anchorCtr="0">
            <a:noAutofit/>
          </a:bodyPr>
          <a:lstStyle/>
          <a:p>
            <a:pPr lvl="0"/>
            <a:r>
              <a:rPr lang="en-GB" sz="2200" dirty="0">
                <a:solidFill>
                  <a:srgbClr val="FFFFFF"/>
                </a:solidFill>
                <a:latin typeface="Arial" panose="020B0604020202020204" pitchFamily="34" charset="0"/>
                <a:cs typeface="Arial" panose="020B0604020202020204" pitchFamily="34" charset="0"/>
              </a:rPr>
              <a:t>Ponte </a:t>
            </a:r>
            <a:r>
              <a:rPr lang="en-GB" sz="2200" dirty="0" err="1">
                <a:solidFill>
                  <a:srgbClr val="FFFFFF"/>
                </a:solidFill>
                <a:latin typeface="Arial" panose="020B0604020202020204" pitchFamily="34" charset="0"/>
                <a:cs typeface="Arial" panose="020B0604020202020204" pitchFamily="34" charset="0"/>
              </a:rPr>
              <a:t>en</a:t>
            </a:r>
            <a:r>
              <a:rPr lang="en-GB" sz="2200" dirty="0">
                <a:solidFill>
                  <a:srgbClr val="FFFFFF"/>
                </a:solidFill>
                <a:latin typeface="Arial" panose="020B0604020202020204" pitchFamily="34" charset="0"/>
                <a:cs typeface="Arial" panose="020B0604020202020204" pitchFamily="34" charset="0"/>
              </a:rPr>
              <a:t> </a:t>
            </a:r>
            <a:r>
              <a:rPr lang="en-GB" sz="2200" dirty="0" err="1">
                <a:solidFill>
                  <a:srgbClr val="FFFFFF"/>
                </a:solidFill>
                <a:latin typeface="Arial" panose="020B0604020202020204" pitchFamily="34" charset="0"/>
                <a:cs typeface="Arial" panose="020B0604020202020204" pitchFamily="34" charset="0"/>
              </a:rPr>
              <a:t>contacto</a:t>
            </a:r>
            <a:r>
              <a:rPr lang="en-GB" sz="2200" dirty="0">
                <a:solidFill>
                  <a:srgbClr val="FFFFFF"/>
                </a:solidFill>
                <a:latin typeface="Arial" panose="020B0604020202020204" pitchFamily="34" charset="0"/>
                <a:cs typeface="Arial" panose="020B0604020202020204" pitchFamily="34" charset="0"/>
              </a:rPr>
              <a:t> con
</a:t>
            </a:r>
            <a:endParaRPr lang="en" sz="220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F08469-BA8E-4009-BE5A-6E46A930B7D6}"/>
              </a:ext>
            </a:extLst>
          </p:cNvPr>
          <p:cNvSpPr/>
          <p:nvPr/>
        </p:nvSpPr>
        <p:spPr>
          <a:xfrm>
            <a:off x="4170930" y="752714"/>
            <a:ext cx="4572000" cy="1938992"/>
          </a:xfrm>
          <a:prstGeom prst="rect">
            <a:avLst/>
          </a:prstGeom>
        </p:spPr>
        <p:txBody>
          <a:bodyPr>
            <a:spAutoFit/>
          </a:bodyPr>
          <a:lstStyle/>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a:p>
            <a:pPr>
              <a:lnSpc>
                <a:spcPct val="150000"/>
              </a:lnSpc>
            </a:pPr>
            <a:endParaRPr lang="en-GB" sz="2000" dirty="0">
              <a:latin typeface="Neris Light" panose="00000400000000000000" pitchFamily="50" charset="0"/>
            </a:endParaRPr>
          </a:p>
        </p:txBody>
      </p:sp>
      <p:pic>
        <p:nvPicPr>
          <p:cNvPr id="14" name="Picture 13">
            <a:extLst>
              <a:ext uri="{FF2B5EF4-FFF2-40B4-BE49-F238E27FC236}">
                <a16:creationId xmlns:a16="http://schemas.microsoft.com/office/drawing/2014/main" id="{59AD0ACF-9C14-4926-BA7C-875B3BAFE463}"/>
              </a:ext>
            </a:extLst>
          </p:cNvPr>
          <p:cNvPicPr>
            <a:picLocks noChangeAspect="1"/>
          </p:cNvPicPr>
          <p:nvPr/>
        </p:nvPicPr>
        <p:blipFill>
          <a:blip r:embed="rId5"/>
          <a:stretch>
            <a:fillRect/>
          </a:stretch>
        </p:blipFill>
        <p:spPr>
          <a:xfrm>
            <a:off x="11533" y="1122899"/>
            <a:ext cx="454125" cy="58200"/>
          </a:xfrm>
          <a:prstGeom prst="rect">
            <a:avLst/>
          </a:prstGeom>
        </p:spPr>
      </p:pic>
      <p:pic>
        <p:nvPicPr>
          <p:cNvPr id="19" name="Picture 18">
            <a:extLst>
              <a:ext uri="{FF2B5EF4-FFF2-40B4-BE49-F238E27FC236}">
                <a16:creationId xmlns:a16="http://schemas.microsoft.com/office/drawing/2014/main" id="{AB749EC5-0555-2F44-90D5-5D8DF14F04ED}"/>
              </a:ext>
            </a:extLst>
          </p:cNvPr>
          <p:cNvPicPr>
            <a:picLocks noChangeAspect="1"/>
          </p:cNvPicPr>
          <p:nvPr/>
        </p:nvPicPr>
        <p:blipFill>
          <a:blip r:embed="rId6">
            <a:clrChange>
              <a:clrFrom>
                <a:srgbClr val="000000">
                  <a:alpha val="0"/>
                </a:srgbClr>
              </a:clrFrom>
              <a:clrTo>
                <a:srgbClr val="000000">
                  <a:alpha val="0"/>
                </a:srgbClr>
              </a:clrTo>
            </a:clrChange>
            <a:alphaModFix/>
            <a:duotone>
              <a:prstClr val="black"/>
              <a:srgbClr val="324286">
                <a:tint val="45000"/>
                <a:satMod val="400000"/>
              </a:srgbClr>
            </a:duotone>
            <a:lum bright="-100000"/>
          </a:blip>
          <a:stretch>
            <a:fillRect/>
          </a:stretch>
        </p:blipFill>
        <p:spPr>
          <a:xfrm>
            <a:off x="2048710" y="4392970"/>
            <a:ext cx="730617" cy="487078"/>
          </a:xfrm>
          <a:prstGeom prst="rect">
            <a:avLst/>
          </a:prstGeom>
          <a:solidFill>
            <a:schemeClr val="lt1"/>
          </a:solidFill>
        </p:spPr>
      </p:pic>
      <p:sp>
        <p:nvSpPr>
          <p:cNvPr id="26" name="Title 1">
            <a:extLst>
              <a:ext uri="{FF2B5EF4-FFF2-40B4-BE49-F238E27FC236}">
                <a16:creationId xmlns:a16="http://schemas.microsoft.com/office/drawing/2014/main" id="{4FBAC6BF-95FD-4DF3-B5F7-14EA42FE5C35}"/>
              </a:ext>
            </a:extLst>
          </p:cNvPr>
          <p:cNvSpPr txBox="1">
            <a:spLocks/>
          </p:cNvSpPr>
          <p:nvPr/>
        </p:nvSpPr>
        <p:spPr>
          <a:xfrm>
            <a:off x="3212327" y="4405600"/>
            <a:ext cx="2977546" cy="521521"/>
          </a:xfrm>
          <a:prstGeom prst="rect">
            <a:avLst/>
          </a:prstGeom>
        </p:spPr>
        <p:txBody>
          <a:bodyPr anchor="ctr"/>
          <a:lst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charset="0"/>
              </a:defRPr>
            </a:lvl2pPr>
            <a:lvl3pPr algn="l" rtl="0" fontAlgn="base">
              <a:spcBef>
                <a:spcPct val="0"/>
              </a:spcBef>
              <a:spcAft>
                <a:spcPct val="0"/>
              </a:spcAft>
              <a:defRPr sz="4600">
                <a:solidFill>
                  <a:schemeClr val="tx2"/>
                </a:solidFill>
                <a:latin typeface="Cambria" charset="0"/>
              </a:defRPr>
            </a:lvl3pPr>
            <a:lvl4pPr algn="l" rtl="0" fontAlgn="base">
              <a:spcBef>
                <a:spcPct val="0"/>
              </a:spcBef>
              <a:spcAft>
                <a:spcPct val="0"/>
              </a:spcAft>
              <a:defRPr sz="4600">
                <a:solidFill>
                  <a:schemeClr val="tx2"/>
                </a:solidFill>
                <a:latin typeface="Cambria" charset="0"/>
              </a:defRPr>
            </a:lvl4pPr>
            <a:lvl5pPr algn="l" rtl="0" fontAlgn="base">
              <a:spcBef>
                <a:spcPct val="0"/>
              </a:spcBef>
              <a:spcAft>
                <a:spcPct val="0"/>
              </a:spcAft>
              <a:defRPr sz="4600">
                <a:solidFill>
                  <a:schemeClr val="tx2"/>
                </a:solidFill>
                <a:latin typeface="Cambria" charset="0"/>
              </a:defRPr>
            </a:lvl5pPr>
            <a:lvl6pPr marL="457200" algn="l" rtl="0" fontAlgn="base">
              <a:spcBef>
                <a:spcPct val="0"/>
              </a:spcBef>
              <a:spcAft>
                <a:spcPct val="0"/>
              </a:spcAft>
              <a:defRPr sz="4600">
                <a:solidFill>
                  <a:schemeClr val="tx2"/>
                </a:solidFill>
                <a:latin typeface="Cambria" charset="0"/>
              </a:defRPr>
            </a:lvl6pPr>
            <a:lvl7pPr marL="914400" algn="l" rtl="0" fontAlgn="base">
              <a:spcBef>
                <a:spcPct val="0"/>
              </a:spcBef>
              <a:spcAft>
                <a:spcPct val="0"/>
              </a:spcAft>
              <a:defRPr sz="4600">
                <a:solidFill>
                  <a:schemeClr val="tx2"/>
                </a:solidFill>
                <a:latin typeface="Cambria" charset="0"/>
              </a:defRPr>
            </a:lvl7pPr>
            <a:lvl8pPr marL="1371600" algn="l" rtl="0" fontAlgn="base">
              <a:spcBef>
                <a:spcPct val="0"/>
              </a:spcBef>
              <a:spcAft>
                <a:spcPct val="0"/>
              </a:spcAft>
              <a:defRPr sz="4600">
                <a:solidFill>
                  <a:schemeClr val="tx2"/>
                </a:solidFill>
                <a:latin typeface="Cambria" charset="0"/>
              </a:defRPr>
            </a:lvl8pPr>
            <a:lvl9pPr marL="1828800" algn="l" rtl="0" fontAlgn="base">
              <a:spcBef>
                <a:spcPct val="0"/>
              </a:spcBef>
              <a:spcAft>
                <a:spcPct val="0"/>
              </a:spcAft>
              <a:defRPr sz="4600">
                <a:solidFill>
                  <a:schemeClr val="tx2"/>
                </a:solidFill>
                <a:latin typeface="Cambria" charset="0"/>
              </a:defRPr>
            </a:lvl9pPr>
          </a:lstStyle>
          <a:p>
            <a:pPr algn="ctr" eaLnBrk="1" fontAlgn="auto" hangingPunct="1">
              <a:spcAft>
                <a:spcPts val="0"/>
              </a:spcAft>
              <a:defRPr/>
            </a:pPr>
            <a:r>
              <a:rPr lang="en-US" sz="2000" b="1" dirty="0">
                <a:solidFill>
                  <a:schemeClr val="accent3"/>
                </a:solidFill>
                <a:sym typeface="Helvetica Neue" charset="0"/>
                <a:hlinkClick r:id="rId7"/>
              </a:rPr>
              <a:t>www.data4sdgs.org</a:t>
            </a:r>
            <a:r>
              <a:rPr lang="en-US" sz="2000" b="1" dirty="0">
                <a:solidFill>
                  <a:schemeClr val="accent3"/>
                </a:solidFill>
                <a:sym typeface="Helvetica Neue" charset="0"/>
              </a:rPr>
              <a:t> </a:t>
            </a:r>
          </a:p>
        </p:txBody>
      </p:sp>
      <p:sp>
        <p:nvSpPr>
          <p:cNvPr id="27" name="Content Placeholder 2">
            <a:extLst>
              <a:ext uri="{FF2B5EF4-FFF2-40B4-BE49-F238E27FC236}">
                <a16:creationId xmlns:a16="http://schemas.microsoft.com/office/drawing/2014/main" id="{539A8C27-640C-41D0-845A-40E6F75D46E4}"/>
              </a:ext>
            </a:extLst>
          </p:cNvPr>
          <p:cNvSpPr txBox="1">
            <a:spLocks noChangeArrowheads="1"/>
          </p:cNvSpPr>
          <p:nvPr/>
        </p:nvSpPr>
        <p:spPr>
          <a:xfrm>
            <a:off x="5253106" y="4295400"/>
            <a:ext cx="4780185" cy="116929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ts val="1800"/>
              <a:buChar char="●"/>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ts val="1400"/>
              <a:buChar char="■"/>
              <a:defRPr sz="1400" b="0" i="0" u="none" strike="noStrike" cap="none">
                <a:solidFill>
                  <a:schemeClr val="dk2"/>
                </a:solidFill>
                <a:latin typeface="Arial"/>
                <a:ea typeface="Arial"/>
                <a:cs typeface="Arial"/>
                <a:sym typeface="Arial"/>
              </a:defRPr>
            </a:lvl9pPr>
          </a:lstStyle>
          <a:p>
            <a:pPr algn="ctr">
              <a:lnSpc>
                <a:spcPct val="100000"/>
              </a:lnSpc>
              <a:spcAft>
                <a:spcPts val="0"/>
              </a:spcAft>
              <a:buFont typeface="Arial" panose="020B0604020202020204" pitchFamily="34" charset="0"/>
              <a:buNone/>
            </a:pPr>
            <a:r>
              <a:rPr lang="en-US" altLang="en-US" sz="1500" dirty="0">
                <a:latin typeface="Gill Sans MT" panose="020B0502020104020203" pitchFamily="34" charset="0"/>
                <a:cs typeface="Helvetica" panose="020B0604020202020204" pitchFamily="34" charset="0"/>
              </a:rPr>
              <a:t>Contact : Kenneth Mubea, PhD</a:t>
            </a:r>
          </a:p>
          <a:p>
            <a:pPr algn="ctr">
              <a:lnSpc>
                <a:spcPct val="100000"/>
              </a:lnSpc>
              <a:spcAft>
                <a:spcPts val="0"/>
              </a:spcAft>
              <a:buFont typeface="Arial" panose="020B0604020202020204" pitchFamily="34" charset="0"/>
              <a:buNone/>
            </a:pPr>
            <a:r>
              <a:rPr lang="en-US" altLang="en-US" sz="1500" dirty="0">
                <a:latin typeface="Gill Sans MT" panose="020B0502020104020203" pitchFamily="34" charset="0"/>
                <a:cs typeface="Helvetica" panose="020B0604020202020204" pitchFamily="34" charset="0"/>
              </a:rPr>
              <a:t>Email: </a:t>
            </a:r>
            <a:r>
              <a:rPr lang="en-US" altLang="en-US" sz="1500" dirty="0">
                <a:latin typeface="Gill Sans MT" panose="020B0502020104020203" pitchFamily="34" charset="0"/>
                <a:cs typeface="Helvetica" panose="020B0604020202020204" pitchFamily="34" charset="0"/>
                <a:hlinkClick r:id="rId8"/>
              </a:rPr>
              <a:t>kmubea@data4sdgs.org</a:t>
            </a:r>
            <a:endParaRPr lang="en-US" altLang="en-US" sz="1500" dirty="0">
              <a:latin typeface="Gill Sans MT" panose="020B0502020104020203" pitchFamily="34" charset="0"/>
              <a:cs typeface="Helvetica" panose="020B0604020202020204" pitchFamily="34" charset="0"/>
            </a:endParaRPr>
          </a:p>
        </p:txBody>
      </p:sp>
      <p:sp>
        <p:nvSpPr>
          <p:cNvPr id="29" name="TextBox 28">
            <a:extLst>
              <a:ext uri="{FF2B5EF4-FFF2-40B4-BE49-F238E27FC236}">
                <a16:creationId xmlns:a16="http://schemas.microsoft.com/office/drawing/2014/main" id="{0E1DCF2F-F8D2-45CF-A3A4-24683627CEF6}"/>
              </a:ext>
            </a:extLst>
          </p:cNvPr>
          <p:cNvSpPr txBox="1"/>
          <p:nvPr/>
        </p:nvSpPr>
        <p:spPr>
          <a:xfrm>
            <a:off x="4966128" y="138657"/>
            <a:ext cx="3616696" cy="523220"/>
          </a:xfrm>
          <a:prstGeom prst="rect">
            <a:avLst/>
          </a:prstGeom>
          <a:noFill/>
        </p:spPr>
        <p:txBody>
          <a:bodyPr wrap="none" rtlCol="0">
            <a:spAutoFit/>
          </a:bodyPr>
          <a:lstStyle/>
          <a:p>
            <a:r>
              <a:rPr lang="en-US" dirty="0">
                <a:solidFill>
                  <a:srgbClr val="002060"/>
                </a:solidFill>
                <a:latin typeface="Helvetica" panose="020B0604020202020204" pitchFamily="34" charset="0"/>
                <a:cs typeface="Helvetica" panose="020B0604020202020204" pitchFamily="34" charset="0"/>
              </a:rPr>
              <a:t>#</a:t>
            </a:r>
            <a:r>
              <a:rPr lang="en-US" dirty="0" err="1">
                <a:solidFill>
                  <a:srgbClr val="002060"/>
                </a:solidFill>
                <a:latin typeface="Helvetica" panose="020B0604020202020204" pitchFamily="34" charset="0"/>
                <a:cs typeface="Helvetica" panose="020B0604020202020204" pitchFamily="34" charset="0"/>
              </a:rPr>
              <a:t>AfDataCube</a:t>
            </a:r>
            <a:r>
              <a:rPr lang="en-US" dirty="0">
                <a:solidFill>
                  <a:srgbClr val="002060"/>
                </a:solidFill>
                <a:latin typeface="Helvetica" panose="020B0604020202020204" pitchFamily="34" charset="0"/>
                <a:cs typeface="Helvetica" panose="020B0604020202020204" pitchFamily="34" charset="0"/>
              </a:rPr>
              <a:t>   @Data4SDGs @</a:t>
            </a:r>
            <a:r>
              <a:rPr lang="en-US" dirty="0" err="1">
                <a:solidFill>
                  <a:srgbClr val="002060"/>
                </a:solidFill>
                <a:latin typeface="Helvetica" panose="020B0604020202020204" pitchFamily="34" charset="0"/>
                <a:cs typeface="Helvetica" panose="020B0604020202020204" pitchFamily="34" charset="0"/>
              </a:rPr>
              <a:t>kenmubea</a:t>
            </a:r>
            <a:endParaRPr lang="en-US" dirty="0">
              <a:solidFill>
                <a:srgbClr val="002060"/>
              </a:solidFill>
              <a:latin typeface="Helvetica" panose="020B0604020202020204" pitchFamily="34" charset="0"/>
              <a:cs typeface="Helvetica" panose="020B0604020202020204" pitchFamily="34" charset="0"/>
            </a:endParaRPr>
          </a:p>
          <a:p>
            <a:endParaRPr lang="en-US" dirty="0">
              <a:solidFill>
                <a:srgbClr val="002060"/>
              </a:solidFill>
              <a:latin typeface="Helvetica" panose="020B0604020202020204" pitchFamily="34" charset="0"/>
              <a:cs typeface="Helvetica" panose="020B0604020202020204" pitchFamily="34" charset="0"/>
            </a:endParaRPr>
          </a:p>
        </p:txBody>
      </p:sp>
      <p:pic>
        <p:nvPicPr>
          <p:cNvPr id="30" name="Picture 29">
            <a:extLst>
              <a:ext uri="{FF2B5EF4-FFF2-40B4-BE49-F238E27FC236}">
                <a16:creationId xmlns:a16="http://schemas.microsoft.com/office/drawing/2014/main" id="{A683BDE9-4688-471E-9DC8-FC43F6634290}"/>
              </a:ext>
            </a:extLst>
          </p:cNvPr>
          <p:cNvPicPr>
            <a:picLocks noChangeAspect="1"/>
          </p:cNvPicPr>
          <p:nvPr/>
        </p:nvPicPr>
        <p:blipFill>
          <a:blip r:embed="rId9"/>
          <a:stretch>
            <a:fillRect/>
          </a:stretch>
        </p:blipFill>
        <p:spPr>
          <a:xfrm>
            <a:off x="184765" y="2663394"/>
            <a:ext cx="3016736" cy="1576244"/>
          </a:xfrm>
          <a:prstGeom prst="rect">
            <a:avLst/>
          </a:prstGeom>
        </p:spPr>
      </p:pic>
      <p:pic>
        <p:nvPicPr>
          <p:cNvPr id="38" name="Picture 37">
            <a:extLst>
              <a:ext uri="{FF2B5EF4-FFF2-40B4-BE49-F238E27FC236}">
                <a16:creationId xmlns:a16="http://schemas.microsoft.com/office/drawing/2014/main" id="{DE10A20B-355F-4B5F-B094-D8125CE80B62}"/>
              </a:ext>
            </a:extLst>
          </p:cNvPr>
          <p:cNvPicPr>
            <a:picLocks noChangeAspect="1"/>
          </p:cNvPicPr>
          <p:nvPr/>
        </p:nvPicPr>
        <p:blipFill>
          <a:blip r:embed="rId10"/>
          <a:stretch>
            <a:fillRect/>
          </a:stretch>
        </p:blipFill>
        <p:spPr>
          <a:xfrm>
            <a:off x="1575549" y="190006"/>
            <a:ext cx="1340969" cy="583766"/>
          </a:xfrm>
          <a:prstGeom prst="rect">
            <a:avLst/>
          </a:prstGeom>
        </p:spPr>
      </p:pic>
      <p:pic>
        <p:nvPicPr>
          <p:cNvPr id="46" name="Picture 45">
            <a:extLst>
              <a:ext uri="{FF2B5EF4-FFF2-40B4-BE49-F238E27FC236}">
                <a16:creationId xmlns:a16="http://schemas.microsoft.com/office/drawing/2014/main" id="{EEF18764-6E58-49A9-97BE-44C9484CB8F8}"/>
              </a:ext>
            </a:extLst>
          </p:cNvPr>
          <p:cNvPicPr>
            <a:picLocks noChangeAspect="1"/>
          </p:cNvPicPr>
          <p:nvPr/>
        </p:nvPicPr>
        <p:blipFill>
          <a:blip r:embed="rId11"/>
          <a:stretch>
            <a:fillRect/>
          </a:stretch>
        </p:blipFill>
        <p:spPr>
          <a:xfrm>
            <a:off x="3471581" y="556596"/>
            <a:ext cx="5541429" cy="3694286"/>
          </a:xfrm>
          <a:prstGeom prst="rect">
            <a:avLst/>
          </a:prstGeom>
        </p:spPr>
      </p:pic>
    </p:spTree>
    <p:extLst>
      <p:ext uri="{BB962C8B-B14F-4D97-AF65-F5344CB8AC3E}">
        <p14:creationId xmlns:p14="http://schemas.microsoft.com/office/powerpoint/2010/main" val="124316106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TotalTime>
  <Words>757</Words>
  <Application>Microsoft Office PowerPoint</Application>
  <PresentationFormat>On-screen Show (16:9)</PresentationFormat>
  <Paragraphs>111</Paragraphs>
  <Slides>9</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Gill Sans MT</vt:lpstr>
      <vt:lpstr>Helvetica</vt:lpstr>
      <vt:lpstr>Neris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Kenneth Mubea</cp:lastModifiedBy>
  <cp:revision>324</cp:revision>
  <dcterms:modified xsi:type="dcterms:W3CDTF">2020-08-14T19:23:13Z</dcterms:modified>
</cp:coreProperties>
</file>